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79" r:id="rId3"/>
    <p:sldId id="257" r:id="rId4"/>
    <p:sldId id="258" r:id="rId5"/>
    <p:sldId id="264" r:id="rId6"/>
    <p:sldId id="265" r:id="rId7"/>
    <p:sldId id="259" r:id="rId8"/>
    <p:sldId id="277" r:id="rId9"/>
    <p:sldId id="278" r:id="rId10"/>
    <p:sldId id="268" r:id="rId11"/>
    <p:sldId id="269" r:id="rId12"/>
    <p:sldId id="270" r:id="rId13"/>
    <p:sldId id="260" r:id="rId14"/>
    <p:sldId id="276" r:id="rId15"/>
    <p:sldId id="271" r:id="rId16"/>
    <p:sldId id="272" r:id="rId17"/>
    <p:sldId id="262" r:id="rId18"/>
    <p:sldId id="273" r:id="rId19"/>
    <p:sldId id="263" r:id="rId20"/>
    <p:sldId id="274" r:id="rId21"/>
    <p:sldId id="275"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4262" autoAdjust="0"/>
  </p:normalViewPr>
  <p:slideViewPr>
    <p:cSldViewPr snapToGrid="0" snapToObjects="1">
      <p:cViewPr varScale="1">
        <p:scale>
          <a:sx n="93" d="100"/>
          <a:sy n="93" d="100"/>
        </p:scale>
        <p:origin x="2124"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E7AA95-8DFB-4C50-BB92-F77E458DAB87}" type="datetimeFigureOut">
              <a:rPr lang="en-IN" smtClean="0"/>
              <a:t>27-04-2024</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7E2F0C-3B48-4D27-B7A3-02E145879430}" type="slidenum">
              <a:rPr lang="en-IN" smtClean="0"/>
              <a:t>‹#›</a:t>
            </a:fld>
            <a:endParaRPr lang="en-IN"/>
          </a:p>
        </p:txBody>
      </p:sp>
    </p:spTree>
    <p:extLst>
      <p:ext uri="{BB962C8B-B14F-4D97-AF65-F5344CB8AC3E}">
        <p14:creationId xmlns:p14="http://schemas.microsoft.com/office/powerpoint/2010/main" val="2701402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DLaM Display" panose="020F0502020204030204" pitchFamily="34" charset="0"/>
                <a:ea typeface="+mj-ea"/>
                <a:cs typeface="ADLaM Display" panose="020F0502020204030204" pitchFamily="34" charset="0"/>
              </a:rPr>
              <a:t>Puneeth Kumar Gowda Chandra, </a:t>
            </a:r>
            <a:r>
              <a:rPr lang="en-US" sz="1200" b="1" dirty="0">
                <a:solidFill>
                  <a:schemeClr val="bg1"/>
                </a:solidFill>
                <a:latin typeface="ADLaM Display" panose="020F0502020204030204" pitchFamily="34" charset="0"/>
                <a:ea typeface="+mj-ea"/>
                <a:cs typeface="ADLaM Display" panose="020F0502020204030204" pitchFamily="34" charset="0"/>
              </a:rPr>
              <a:t>(P</a:t>
            </a:r>
            <a:r>
              <a:rPr lang="en-US" sz="1200" dirty="0">
                <a:solidFill>
                  <a:schemeClr val="bg1"/>
                </a:solidFill>
                <a:latin typeface="ADLaM Display" panose="020F0502020204030204" pitchFamily="34" charset="0"/>
                <a:ea typeface="+mj-ea"/>
                <a:cs typeface="ADLaM Display" panose="020F0502020204030204" pitchFamily="34" charset="0"/>
              </a:rPr>
              <a:t>)</a:t>
            </a:r>
            <a:br>
              <a:rPr lang="en-US" sz="1200" dirty="0">
                <a:solidFill>
                  <a:schemeClr val="bg1"/>
                </a:solidFill>
                <a:latin typeface="ADLaM Display" panose="020F0502020204030204" pitchFamily="34" charset="0"/>
                <a:ea typeface="+mj-ea"/>
                <a:cs typeface="ADLaM Display" panose="020F0502020204030204" pitchFamily="34" charset="0"/>
              </a:rPr>
            </a:br>
            <a:r>
              <a:rPr lang="en-US" sz="1200" dirty="0">
                <a:solidFill>
                  <a:schemeClr val="bg1"/>
                </a:solidFill>
                <a:latin typeface="ADLaM Display" panose="020F0502020204030204" pitchFamily="34" charset="0"/>
                <a:ea typeface="+mj-ea"/>
                <a:cs typeface="ADLaM Display" panose="020F0502020204030204" pitchFamily="34" charset="0"/>
              </a:rPr>
              <a:t>Megha Sehgal, </a:t>
            </a:r>
            <a:r>
              <a:rPr lang="en-US" sz="1200" b="1" dirty="0">
                <a:solidFill>
                  <a:schemeClr val="bg1"/>
                </a:solidFill>
                <a:latin typeface="ADLaM Display" panose="020F0502020204030204" pitchFamily="34" charset="0"/>
                <a:ea typeface="+mj-ea"/>
                <a:cs typeface="ADLaM Display" panose="020F0502020204030204" pitchFamily="34" charset="0"/>
              </a:rPr>
              <a:t>(M)</a:t>
            </a:r>
            <a:br>
              <a:rPr lang="en-US" sz="1200" dirty="0">
                <a:solidFill>
                  <a:schemeClr val="bg1"/>
                </a:solidFill>
                <a:latin typeface="ADLaM Display" panose="020F0502020204030204" pitchFamily="34" charset="0"/>
                <a:ea typeface="+mj-ea"/>
                <a:cs typeface="ADLaM Display" panose="020F0502020204030204" pitchFamily="34" charset="0"/>
              </a:rPr>
            </a:br>
            <a:r>
              <a:rPr lang="en-US" sz="1200" dirty="0">
                <a:solidFill>
                  <a:schemeClr val="bg1"/>
                </a:solidFill>
                <a:latin typeface="ADLaM Display" panose="020F0502020204030204" pitchFamily="34" charset="0"/>
                <a:ea typeface="+mj-ea"/>
                <a:cs typeface="ADLaM Display" panose="020F0502020204030204" pitchFamily="34" charset="0"/>
              </a:rPr>
              <a:t>Nishchal Krishnappa, </a:t>
            </a:r>
            <a:r>
              <a:rPr lang="en-US" sz="1200" b="1" dirty="0">
                <a:solidFill>
                  <a:schemeClr val="bg1"/>
                </a:solidFill>
                <a:latin typeface="ADLaM Display" panose="020F0502020204030204" pitchFamily="34" charset="0"/>
                <a:ea typeface="+mj-ea"/>
                <a:cs typeface="ADLaM Display" panose="020F0502020204030204" pitchFamily="34" charset="0"/>
              </a:rPr>
              <a:t>(N)</a:t>
            </a:r>
            <a:br>
              <a:rPr lang="en-US" sz="1200" dirty="0">
                <a:solidFill>
                  <a:schemeClr val="bg1"/>
                </a:solidFill>
                <a:latin typeface="ADLaM Display" panose="020F0502020204030204" pitchFamily="34" charset="0"/>
                <a:ea typeface="+mj-ea"/>
                <a:cs typeface="ADLaM Display" panose="020F0502020204030204" pitchFamily="34" charset="0"/>
              </a:rPr>
            </a:br>
            <a:r>
              <a:rPr lang="en-US" sz="1200" dirty="0">
                <a:solidFill>
                  <a:schemeClr val="bg1"/>
                </a:solidFill>
                <a:latin typeface="ADLaM Display" panose="020F0502020204030204" pitchFamily="34" charset="0"/>
                <a:ea typeface="+mj-ea"/>
                <a:cs typeface="ADLaM Display" panose="020F0502020204030204" pitchFamily="34" charset="0"/>
              </a:rPr>
              <a:t>G Vijay Kumar </a:t>
            </a:r>
            <a:r>
              <a:rPr lang="en-US" sz="1200" b="1" dirty="0">
                <a:solidFill>
                  <a:schemeClr val="bg1"/>
                </a:solidFill>
                <a:latin typeface="ADLaM Display" panose="020F0502020204030204" pitchFamily="34" charset="0"/>
                <a:ea typeface="+mj-ea"/>
                <a:cs typeface="ADLaM Display" panose="020F0502020204030204" pitchFamily="34" charset="0"/>
              </a:rPr>
              <a:t>(V)</a:t>
            </a:r>
          </a:p>
          <a:p>
            <a:endParaRPr lang="en-IN" dirty="0"/>
          </a:p>
        </p:txBody>
      </p:sp>
      <p:sp>
        <p:nvSpPr>
          <p:cNvPr id="4" name="Slide Number Placeholder 3"/>
          <p:cNvSpPr>
            <a:spLocks noGrp="1"/>
          </p:cNvSpPr>
          <p:nvPr>
            <p:ph type="sldNum" sz="quarter" idx="5"/>
          </p:nvPr>
        </p:nvSpPr>
        <p:spPr/>
        <p:txBody>
          <a:bodyPr/>
          <a:lstStyle/>
          <a:p>
            <a:fld id="{8F7E2F0C-3B48-4D27-B7A3-02E145879430}" type="slidenum">
              <a:rPr lang="en-IN" smtClean="0"/>
              <a:t>2</a:t>
            </a:fld>
            <a:endParaRPr lang="en-IN"/>
          </a:p>
        </p:txBody>
      </p:sp>
    </p:spTree>
    <p:extLst>
      <p:ext uri="{BB962C8B-B14F-4D97-AF65-F5344CB8AC3E}">
        <p14:creationId xmlns:p14="http://schemas.microsoft.com/office/powerpoint/2010/main" val="923654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4/27/2024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4/27/2024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4/27/2024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4/27/2024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4/27/2024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4/27/2024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4/27/2024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4/27/2024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Close-up photograph of a roasted coffee bean">
            <a:extLst>
              <a:ext uri="{FF2B5EF4-FFF2-40B4-BE49-F238E27FC236}">
                <a16:creationId xmlns:a16="http://schemas.microsoft.com/office/drawing/2014/main" id="{71581398-7C26-CF74-28FE-FBC7D50EAB67}"/>
              </a:ext>
            </a:extLst>
          </p:cNvPr>
          <p:cNvPicPr>
            <a:picLocks noChangeAspect="1"/>
          </p:cNvPicPr>
          <p:nvPr/>
        </p:nvPicPr>
        <p:blipFill rotWithShape="1">
          <a:blip r:embed="rId2"/>
          <a:srcRect l="14708" r="14704" b="-1"/>
          <a:stretch/>
        </p:blipFill>
        <p:spPr>
          <a:xfrm>
            <a:off x="1891768" y="10"/>
            <a:ext cx="7252232" cy="6857990"/>
          </a:xfrm>
          <a:prstGeom prst="rect">
            <a:avLst/>
          </a:prstGeom>
        </p:spPr>
      </p:pic>
      <p:sp>
        <p:nvSpPr>
          <p:cNvPr id="37" name="Rectangle 36">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00233" cy="6858000"/>
          </a:xfrm>
          <a:prstGeom prst="rect">
            <a:avLst/>
          </a:prstGeom>
          <a:gradFill>
            <a:gsLst>
              <a:gs pos="48000">
                <a:schemeClr val="tx1"/>
              </a:gs>
              <a:gs pos="35000">
                <a:schemeClr val="tx1">
                  <a:alpha val="77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435935" y="520995"/>
            <a:ext cx="3168502" cy="3837522"/>
          </a:xfrm>
          <a:noFill/>
        </p:spPr>
        <p:txBody>
          <a:bodyPr>
            <a:normAutofit fontScale="90000"/>
          </a:bodyPr>
          <a:lstStyle/>
          <a:p>
            <a:pPr algn="l"/>
            <a:r>
              <a:rPr lang="en-US" sz="4500" dirty="0">
                <a:solidFill>
                  <a:schemeClr val="bg1"/>
                </a:solidFill>
                <a:latin typeface="ADLaM Display" panose="020F0502020204030204" pitchFamily="34" charset="0"/>
                <a:cs typeface="ADLaM Display" panose="020F0502020204030204" pitchFamily="34" charset="0"/>
              </a:rPr>
              <a:t>Starbucks</a:t>
            </a:r>
            <a:r>
              <a:rPr lang="en-US" sz="4500" dirty="0">
                <a:solidFill>
                  <a:schemeClr val="bg1"/>
                </a:solidFill>
              </a:rPr>
              <a:t> - </a:t>
            </a:r>
            <a:r>
              <a:rPr lang="en-US" sz="3600" dirty="0">
                <a:solidFill>
                  <a:schemeClr val="bg1"/>
                </a:solidFill>
                <a:latin typeface="ADLaM Display" panose="020F0502020204030204" pitchFamily="34" charset="0"/>
                <a:cs typeface="ADLaM Display" panose="020F0502020204030204" pitchFamily="34" charset="0"/>
              </a:rPr>
              <a:t>Web and Social Analysis</a:t>
            </a:r>
            <a:br>
              <a:rPr lang="en-US" sz="3600" dirty="0">
                <a:solidFill>
                  <a:schemeClr val="bg1"/>
                </a:solidFill>
                <a:latin typeface="ADLaM Display" panose="020F0502020204030204" pitchFamily="34" charset="0"/>
                <a:cs typeface="ADLaM Display" panose="020F0502020204030204" pitchFamily="34" charset="0"/>
              </a:rPr>
            </a:br>
            <a:br>
              <a:rPr lang="en-US" sz="3600" dirty="0">
                <a:solidFill>
                  <a:schemeClr val="bg1"/>
                </a:solidFill>
                <a:latin typeface="ADLaM Display" panose="020F0502020204030204" pitchFamily="34" charset="0"/>
                <a:cs typeface="ADLaM Display" panose="020F0502020204030204" pitchFamily="34" charset="0"/>
              </a:rPr>
            </a:br>
            <a:r>
              <a:rPr lang="en-US" sz="2000" dirty="0">
                <a:solidFill>
                  <a:schemeClr val="bg1"/>
                </a:solidFill>
                <a:latin typeface="ADLaM Display" panose="020F0502020204030204" pitchFamily="34" charset="0"/>
                <a:cs typeface="ADLaM Display" panose="020F0502020204030204" pitchFamily="34" charset="0"/>
              </a:rPr>
              <a:t>MSBA 324 &amp; MKT 324 </a:t>
            </a:r>
            <a:br>
              <a:rPr lang="en-US" sz="2000" dirty="0">
                <a:solidFill>
                  <a:schemeClr val="bg1"/>
                </a:solidFill>
                <a:latin typeface="ADLaM Display" panose="020F0502020204030204" pitchFamily="34" charset="0"/>
                <a:cs typeface="ADLaM Display" panose="020F0502020204030204" pitchFamily="34" charset="0"/>
              </a:rPr>
            </a:br>
            <a:r>
              <a:rPr lang="en-US" sz="2000" dirty="0">
                <a:solidFill>
                  <a:schemeClr val="bg1"/>
                </a:solidFill>
                <a:latin typeface="ADLaM Display" panose="020F0502020204030204" pitchFamily="34" charset="0"/>
                <a:cs typeface="ADLaM Display" panose="020F0502020204030204" pitchFamily="34" charset="0"/>
              </a:rPr>
              <a:t>Final Project</a:t>
            </a:r>
            <a:br>
              <a:rPr lang="en-US" sz="2000" dirty="0"/>
            </a:br>
            <a:endParaRPr lang="en-US" sz="2000" dirty="0">
              <a:solidFill>
                <a:schemeClr val="bg1"/>
              </a:solidFill>
              <a:latin typeface="ADLaM Display" panose="020F0502020204030204" pitchFamily="34" charset="0"/>
              <a:cs typeface="ADLaM Display" panose="020F0502020204030204" pitchFamily="34" charset="0"/>
            </a:endParaRPr>
          </a:p>
        </p:txBody>
      </p:sp>
      <p:sp>
        <p:nvSpPr>
          <p:cNvPr id="3" name="Subtitle 2"/>
          <p:cNvSpPr>
            <a:spLocks noGrp="1"/>
          </p:cNvSpPr>
          <p:nvPr>
            <p:ph type="subTitle" idx="1"/>
          </p:nvPr>
        </p:nvSpPr>
        <p:spPr>
          <a:xfrm>
            <a:off x="433648" y="4879512"/>
            <a:ext cx="3353969" cy="1457493"/>
          </a:xfrm>
          <a:noFill/>
        </p:spPr>
        <p:txBody>
          <a:bodyPr>
            <a:noAutofit/>
          </a:bodyPr>
          <a:lstStyle/>
          <a:p>
            <a:pPr algn="l">
              <a:lnSpc>
                <a:spcPct val="90000"/>
              </a:lnSpc>
            </a:pPr>
            <a:r>
              <a:rPr lang="en-US" sz="1400" dirty="0">
                <a:solidFill>
                  <a:schemeClr val="bg1"/>
                </a:solidFill>
                <a:latin typeface="ADLaM Display" panose="020F0502020204030204" pitchFamily="34" charset="0"/>
                <a:ea typeface="+mj-ea"/>
                <a:cs typeface="ADLaM Display" panose="020F0502020204030204" pitchFamily="34" charset="0"/>
              </a:rPr>
              <a:t>Submitted By: </a:t>
            </a:r>
          </a:p>
          <a:p>
            <a:pPr algn="l">
              <a:lnSpc>
                <a:spcPct val="90000"/>
              </a:lnSpc>
            </a:pPr>
            <a:br>
              <a:rPr lang="en-US" sz="1000" dirty="0">
                <a:solidFill>
                  <a:schemeClr val="bg1"/>
                </a:solidFill>
                <a:latin typeface="ADLaM Display" panose="020F0502020204030204" pitchFamily="34" charset="0"/>
                <a:ea typeface="+mj-ea"/>
                <a:cs typeface="ADLaM Display" panose="020F0502020204030204" pitchFamily="34" charset="0"/>
              </a:rPr>
            </a:br>
            <a:r>
              <a:rPr lang="en-US" sz="1200" dirty="0">
                <a:solidFill>
                  <a:schemeClr val="bg1"/>
                </a:solidFill>
                <a:latin typeface="ADLaM Display" panose="020F0502020204030204" pitchFamily="34" charset="0"/>
                <a:ea typeface="+mj-ea"/>
                <a:cs typeface="ADLaM Display" panose="020F0502020204030204" pitchFamily="34" charset="0"/>
              </a:rPr>
              <a:t>Puneeth Kumar Gowda Chandra,</a:t>
            </a:r>
            <a:br>
              <a:rPr lang="en-US" sz="1200" dirty="0">
                <a:solidFill>
                  <a:schemeClr val="bg1"/>
                </a:solidFill>
                <a:latin typeface="ADLaM Display" panose="020F0502020204030204" pitchFamily="34" charset="0"/>
                <a:ea typeface="+mj-ea"/>
                <a:cs typeface="ADLaM Display" panose="020F0502020204030204" pitchFamily="34" charset="0"/>
              </a:rPr>
            </a:br>
            <a:r>
              <a:rPr lang="en-US" sz="1200" dirty="0" err="1">
                <a:solidFill>
                  <a:schemeClr val="bg1"/>
                </a:solidFill>
                <a:latin typeface="ADLaM Display" panose="020F0502020204030204" pitchFamily="34" charset="0"/>
                <a:ea typeface="+mj-ea"/>
                <a:cs typeface="ADLaM Display" panose="020F0502020204030204" pitchFamily="34" charset="0"/>
              </a:rPr>
              <a:t>Megha</a:t>
            </a:r>
            <a:r>
              <a:rPr lang="en-US" sz="1200" dirty="0">
                <a:solidFill>
                  <a:schemeClr val="bg1"/>
                </a:solidFill>
                <a:latin typeface="ADLaM Display" panose="020F0502020204030204" pitchFamily="34" charset="0"/>
                <a:ea typeface="+mj-ea"/>
                <a:cs typeface="ADLaM Display" panose="020F0502020204030204" pitchFamily="34" charset="0"/>
              </a:rPr>
              <a:t> Sehgal, </a:t>
            </a:r>
            <a:br>
              <a:rPr lang="en-US" sz="1200" dirty="0">
                <a:solidFill>
                  <a:schemeClr val="bg1"/>
                </a:solidFill>
                <a:latin typeface="ADLaM Display" panose="020F0502020204030204" pitchFamily="34" charset="0"/>
                <a:ea typeface="+mj-ea"/>
                <a:cs typeface="ADLaM Display" panose="020F0502020204030204" pitchFamily="34" charset="0"/>
              </a:rPr>
            </a:br>
            <a:r>
              <a:rPr lang="en-US" sz="1200" dirty="0" err="1">
                <a:solidFill>
                  <a:schemeClr val="bg1"/>
                </a:solidFill>
                <a:latin typeface="ADLaM Display" panose="020F0502020204030204" pitchFamily="34" charset="0"/>
                <a:ea typeface="+mj-ea"/>
                <a:cs typeface="ADLaM Display" panose="020F0502020204030204" pitchFamily="34" charset="0"/>
              </a:rPr>
              <a:t>Nishchal</a:t>
            </a:r>
            <a:r>
              <a:rPr lang="en-US" sz="1200" dirty="0">
                <a:solidFill>
                  <a:schemeClr val="bg1"/>
                </a:solidFill>
                <a:latin typeface="ADLaM Display" panose="020F0502020204030204" pitchFamily="34" charset="0"/>
                <a:ea typeface="+mj-ea"/>
                <a:cs typeface="ADLaM Display" panose="020F0502020204030204" pitchFamily="34" charset="0"/>
              </a:rPr>
              <a:t> Krishnappa,</a:t>
            </a:r>
            <a:br>
              <a:rPr lang="en-US" sz="1200" dirty="0">
                <a:solidFill>
                  <a:schemeClr val="bg1"/>
                </a:solidFill>
                <a:latin typeface="ADLaM Display" panose="020F0502020204030204" pitchFamily="34" charset="0"/>
                <a:ea typeface="+mj-ea"/>
                <a:cs typeface="ADLaM Display" panose="020F0502020204030204" pitchFamily="34" charset="0"/>
              </a:rPr>
            </a:br>
            <a:r>
              <a:rPr lang="en-US" sz="1200" dirty="0">
                <a:solidFill>
                  <a:schemeClr val="bg1"/>
                </a:solidFill>
                <a:latin typeface="ADLaM Display" panose="020F0502020204030204" pitchFamily="34" charset="0"/>
                <a:ea typeface="+mj-ea"/>
                <a:cs typeface="ADLaM Display" panose="020F0502020204030204" pitchFamily="34" charset="0"/>
              </a:rPr>
              <a:t>G Vijay Kumar</a:t>
            </a:r>
          </a:p>
          <a:p>
            <a:pPr algn="l">
              <a:lnSpc>
                <a:spcPct val="90000"/>
              </a:lnSpc>
            </a:pPr>
            <a:endParaRPr lang="en-US" sz="1200" dirty="0">
              <a:solidFill>
                <a:schemeClr val="bg1"/>
              </a:solidFill>
              <a:latin typeface="ADLaM Display" panose="020F0502020204030204" pitchFamily="34" charset="0"/>
              <a:ea typeface="+mj-ea"/>
              <a:cs typeface="ADLaM Display" panose="020F0502020204030204" pitchFamily="34" charset="0"/>
            </a:endParaRPr>
          </a:p>
          <a:p>
            <a:pPr algn="l">
              <a:lnSpc>
                <a:spcPct val="90000"/>
              </a:lnSpc>
            </a:pPr>
            <a:r>
              <a:rPr lang="en-US" sz="1200" dirty="0">
                <a:solidFill>
                  <a:schemeClr val="bg1"/>
                </a:solidFill>
                <a:latin typeface="ADLaM Display" panose="020F0502020204030204" pitchFamily="34" charset="0"/>
                <a:cs typeface="ADLaM Display" panose="020F0502020204030204" pitchFamily="34" charset="0"/>
              </a:rPr>
              <a:t>Date: April 2024</a:t>
            </a:r>
          </a:p>
          <a:p>
            <a:pPr algn="l">
              <a:lnSpc>
                <a:spcPct val="90000"/>
              </a:lnSpc>
            </a:pPr>
            <a:endParaRPr lang="en-US" sz="1200" dirty="0">
              <a:solidFill>
                <a:schemeClr val="bg1"/>
              </a:solidFill>
              <a:latin typeface="ADLaM Display" panose="020F0502020204030204" pitchFamily="34" charset="0"/>
              <a:ea typeface="+mj-ea"/>
              <a:cs typeface="ADLaM Display" panose="020F0502020204030204" pitchFamily="34" charset="0"/>
            </a:endParaRPr>
          </a:p>
          <a:p>
            <a:pPr algn="l">
              <a:lnSpc>
                <a:spcPct val="90000"/>
              </a:lnSpc>
            </a:pPr>
            <a:endParaRPr lang="en-US" sz="1200" dirty="0">
              <a:solidFill>
                <a:schemeClr val="bg1"/>
              </a:solidFill>
              <a:latin typeface="ADLaM Display" panose="020F0502020204030204" pitchFamily="34" charset="0"/>
              <a:ea typeface="+mj-ea"/>
              <a:cs typeface="ADLaM Display"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0" nodeType="withEffect">
                                  <p:stCondLst>
                                    <p:cond delay="1500"/>
                                  </p:stCondLst>
                                  <p:iterate>
                                    <p:tmPct val="10000"/>
                                  </p:iterate>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7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1500"/>
                                  </p:stCondLst>
                                  <p:iterate>
                                    <p:tmPct val="10000"/>
                                  </p:iterate>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7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C2C949-4B1D-735A-37EC-51F03E991FAB}"/>
              </a:ext>
            </a:extLst>
          </p:cNvPr>
          <p:cNvSpPr>
            <a:spLocks noGrp="1"/>
          </p:cNvSpPr>
          <p:nvPr>
            <p:ph type="title"/>
          </p:nvPr>
        </p:nvSpPr>
        <p:spPr>
          <a:xfrm>
            <a:off x="473202" y="640080"/>
            <a:ext cx="3614166" cy="1481328"/>
          </a:xfrm>
        </p:spPr>
        <p:txBody>
          <a:bodyPr anchor="b">
            <a:normAutofit/>
          </a:bodyPr>
          <a:lstStyle/>
          <a:p>
            <a:pPr>
              <a:lnSpc>
                <a:spcPct val="90000"/>
              </a:lnSpc>
            </a:pPr>
            <a:r>
              <a:rPr lang="en-US" sz="3300" b="1" i="0" dirty="0">
                <a:effectLst/>
                <a:highlight>
                  <a:srgbClr val="FFFFFF"/>
                </a:highlight>
                <a:latin typeface="Söhne"/>
              </a:rPr>
              <a:t>Comparative Insights and Recommendations</a:t>
            </a:r>
            <a:endParaRPr lang="en-US" sz="3300" dirty="0"/>
          </a:p>
        </p:txBody>
      </p:sp>
      <p:sp>
        <p:nvSpPr>
          <p:cNvPr id="4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2372868"/>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73EF689-497E-4F25-638B-0AD3022FF044}"/>
              </a:ext>
            </a:extLst>
          </p:cNvPr>
          <p:cNvSpPr>
            <a:spLocks noGrp="1"/>
          </p:cNvSpPr>
          <p:nvPr>
            <p:ph idx="1"/>
          </p:nvPr>
        </p:nvSpPr>
        <p:spPr>
          <a:xfrm>
            <a:off x="473202" y="2660904"/>
            <a:ext cx="3614166" cy="3547872"/>
          </a:xfrm>
        </p:spPr>
        <p:txBody>
          <a:bodyPr anchor="t">
            <a:normAutofit/>
          </a:bodyPr>
          <a:lstStyle/>
          <a:p>
            <a:pPr>
              <a:lnSpc>
                <a:spcPct val="90000"/>
              </a:lnSpc>
              <a:buFont typeface="Arial" panose="020B0604020202020204" pitchFamily="34" charset="0"/>
              <a:buChar char="•"/>
            </a:pPr>
            <a:r>
              <a:rPr lang="en-US" sz="1400" b="1" i="0" dirty="0">
                <a:effectLst/>
                <a:highlight>
                  <a:srgbClr val="FFFFFF"/>
                </a:highlight>
                <a:latin typeface="Söhne"/>
              </a:rPr>
              <a:t>Comparative Strengths</a:t>
            </a:r>
            <a:r>
              <a:rPr lang="en-US" sz="1400" b="0" i="0" dirty="0">
                <a:effectLst/>
                <a:highlight>
                  <a:srgbClr val="FFFFFF"/>
                </a:highlight>
                <a:latin typeface="Söhne"/>
              </a:rPr>
              <a:t>: Starbucks leads in positive sentiment and brand trust; Dunkin' Donuts shows versatility across different platforms; Peet's Coffee has a dedicated niche that could be expanded.</a:t>
            </a:r>
          </a:p>
          <a:p>
            <a:pPr>
              <a:lnSpc>
                <a:spcPct val="90000"/>
              </a:lnSpc>
              <a:buFont typeface="Arial" panose="020B0604020202020204" pitchFamily="34" charset="0"/>
              <a:buChar char="•"/>
            </a:pPr>
            <a:r>
              <a:rPr lang="en-US" sz="1400" b="1" i="0" dirty="0">
                <a:effectLst/>
                <a:highlight>
                  <a:srgbClr val="FFFFFF"/>
                </a:highlight>
                <a:latin typeface="Söhne"/>
              </a:rPr>
              <a:t>Recommendations</a:t>
            </a:r>
            <a:r>
              <a:rPr lang="en-US" sz="1400" b="0" i="0" dirty="0">
                <a:effectLst/>
                <a:highlight>
                  <a:srgbClr val="FFFFFF"/>
                </a:highlight>
                <a:latin typeface="Söhne"/>
              </a:rPr>
              <a:t>:</a:t>
            </a:r>
          </a:p>
          <a:p>
            <a:pPr marL="457200" lvl="1" indent="0">
              <a:lnSpc>
                <a:spcPct val="90000"/>
              </a:lnSpc>
              <a:buNone/>
            </a:pPr>
            <a:r>
              <a:rPr lang="en-US" sz="1400" b="1" i="0" dirty="0">
                <a:effectLst/>
                <a:highlight>
                  <a:srgbClr val="FFFFFF"/>
                </a:highlight>
                <a:latin typeface="Söhne"/>
              </a:rPr>
              <a:t>Starbucks</a:t>
            </a:r>
            <a:r>
              <a:rPr lang="en-US" sz="1400" b="0" i="0" dirty="0">
                <a:effectLst/>
                <a:highlight>
                  <a:srgbClr val="FFFFFF"/>
                </a:highlight>
                <a:latin typeface="Söhne"/>
              </a:rPr>
              <a:t>: Continue leveraging strong brand loyalty and trust to introduce innovative products.</a:t>
            </a:r>
          </a:p>
          <a:p>
            <a:pPr marL="457200" lvl="1" indent="0">
              <a:lnSpc>
                <a:spcPct val="90000"/>
              </a:lnSpc>
              <a:buNone/>
            </a:pPr>
            <a:r>
              <a:rPr lang="en-US" sz="1400" b="1" i="0" dirty="0">
                <a:effectLst/>
                <a:highlight>
                  <a:srgbClr val="FFFFFF"/>
                </a:highlight>
                <a:latin typeface="Söhne"/>
              </a:rPr>
              <a:t>Peet's Coffee</a:t>
            </a:r>
            <a:r>
              <a:rPr lang="en-US" sz="1400" b="0" i="0" dirty="0">
                <a:effectLst/>
                <a:highlight>
                  <a:srgbClr val="FFFFFF"/>
                </a:highlight>
                <a:latin typeface="Söhne"/>
              </a:rPr>
              <a:t>: Increase social media presence and engage with younger demographics through targeted campaigns.</a:t>
            </a:r>
          </a:p>
          <a:p>
            <a:pPr marL="457200" lvl="1" indent="0">
              <a:lnSpc>
                <a:spcPct val="90000"/>
              </a:lnSpc>
              <a:buNone/>
            </a:pPr>
            <a:r>
              <a:rPr lang="en-US" sz="1400" b="1" i="0" dirty="0">
                <a:effectLst/>
                <a:highlight>
                  <a:srgbClr val="FFFFFF"/>
                </a:highlight>
                <a:latin typeface="Söhne"/>
              </a:rPr>
              <a:t>Dunkin' Donuts</a:t>
            </a:r>
            <a:r>
              <a:rPr lang="en-US" sz="1400" b="0" i="0" dirty="0">
                <a:effectLst/>
                <a:highlight>
                  <a:srgbClr val="FFFFFF"/>
                </a:highlight>
                <a:latin typeface="Söhne"/>
              </a:rPr>
              <a:t>: Utilize balanced sentiment to strengthen customer relationships and explore visual content strategies on platforms like Instagram.</a:t>
            </a:r>
          </a:p>
          <a:p>
            <a:pPr>
              <a:lnSpc>
                <a:spcPct val="90000"/>
              </a:lnSpc>
            </a:pPr>
            <a:endParaRPr lang="en-US" sz="1300" dirty="0"/>
          </a:p>
        </p:txBody>
      </p:sp>
      <p:pic>
        <p:nvPicPr>
          <p:cNvPr id="5" name="Picture 4" descr="A graph with colorful bars&#10;&#10;Description automatically generated">
            <a:extLst>
              <a:ext uri="{FF2B5EF4-FFF2-40B4-BE49-F238E27FC236}">
                <a16:creationId xmlns:a16="http://schemas.microsoft.com/office/drawing/2014/main" id="{A474806B-ACD0-3123-C580-A14E0383CC0C}"/>
              </a:ext>
            </a:extLst>
          </p:cNvPr>
          <p:cNvPicPr>
            <a:picLocks noChangeAspect="1"/>
          </p:cNvPicPr>
          <p:nvPr/>
        </p:nvPicPr>
        <p:blipFill>
          <a:blip r:embed="rId2"/>
          <a:stretch>
            <a:fillRect/>
          </a:stretch>
        </p:blipFill>
        <p:spPr>
          <a:xfrm>
            <a:off x="4574286" y="2236557"/>
            <a:ext cx="4094226" cy="2384886"/>
          </a:xfrm>
          <a:prstGeom prst="rect">
            <a:avLst/>
          </a:prstGeom>
        </p:spPr>
      </p:pic>
    </p:spTree>
    <p:extLst>
      <p:ext uri="{BB962C8B-B14F-4D97-AF65-F5344CB8AC3E}">
        <p14:creationId xmlns:p14="http://schemas.microsoft.com/office/powerpoint/2010/main" val="2926123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BB2B97-CE6B-42D3-464A-5975663A2B6C}"/>
              </a:ext>
            </a:extLst>
          </p:cNvPr>
          <p:cNvSpPr>
            <a:spLocks noGrp="1"/>
          </p:cNvSpPr>
          <p:nvPr>
            <p:ph type="title"/>
          </p:nvPr>
        </p:nvSpPr>
        <p:spPr>
          <a:xfrm>
            <a:off x="429369" y="238539"/>
            <a:ext cx="8285260" cy="1313111"/>
          </a:xfrm>
        </p:spPr>
        <p:txBody>
          <a:bodyPr anchor="b">
            <a:normAutofit/>
          </a:bodyPr>
          <a:lstStyle/>
          <a:p>
            <a:r>
              <a:rPr lang="en-US" sz="4700" b="1" i="0" dirty="0">
                <a:effectLst/>
                <a:highlight>
                  <a:srgbClr val="FFFFFF"/>
                </a:highlight>
                <a:latin typeface="Söhne"/>
              </a:rPr>
              <a:t>Key Sentiment Insights </a:t>
            </a:r>
            <a:endParaRPr lang="en-US" sz="4700" b="1" dirty="0"/>
          </a:p>
        </p:txBody>
      </p:sp>
      <p:sp>
        <p:nvSpPr>
          <p:cNvPr id="20"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767709"/>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Person holding coffee">
            <a:extLst>
              <a:ext uri="{FF2B5EF4-FFF2-40B4-BE49-F238E27FC236}">
                <a16:creationId xmlns:a16="http://schemas.microsoft.com/office/drawing/2014/main" id="{3B4CD267-EDBB-8AB6-FDF8-1585BF93D2FC}"/>
              </a:ext>
            </a:extLst>
          </p:cNvPr>
          <p:cNvPicPr>
            <a:picLocks noChangeAspect="1"/>
          </p:cNvPicPr>
          <p:nvPr/>
        </p:nvPicPr>
        <p:blipFill rotWithShape="1">
          <a:blip r:embed="rId2"/>
          <a:srcRect l="30932" r="29303" b="1"/>
          <a:stretch/>
        </p:blipFill>
        <p:spPr>
          <a:xfrm>
            <a:off x="429369" y="2002056"/>
            <a:ext cx="2957886" cy="418406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sp>
        <p:nvSpPr>
          <p:cNvPr id="3" name="Content Placeholder 2">
            <a:extLst>
              <a:ext uri="{FF2B5EF4-FFF2-40B4-BE49-F238E27FC236}">
                <a16:creationId xmlns:a16="http://schemas.microsoft.com/office/drawing/2014/main" id="{C9FE7144-BF5C-1209-5D82-CCB92C6B169B}"/>
              </a:ext>
            </a:extLst>
          </p:cNvPr>
          <p:cNvSpPr>
            <a:spLocks noGrp="1"/>
          </p:cNvSpPr>
          <p:nvPr>
            <p:ph idx="1"/>
          </p:nvPr>
        </p:nvSpPr>
        <p:spPr>
          <a:xfrm>
            <a:off x="3679466" y="2071316"/>
            <a:ext cx="5035164" cy="4114800"/>
          </a:xfrm>
        </p:spPr>
        <p:txBody>
          <a:bodyPr anchor="t">
            <a:normAutofit/>
          </a:bodyPr>
          <a:lstStyle/>
          <a:p>
            <a:pPr>
              <a:lnSpc>
                <a:spcPct val="90000"/>
              </a:lnSpc>
            </a:pPr>
            <a:r>
              <a:rPr lang="en-US" sz="1600" b="0" i="0" dirty="0">
                <a:effectLst/>
                <a:highlight>
                  <a:srgbClr val="FFFFFF"/>
                </a:highlight>
                <a:latin typeface="Söhne"/>
              </a:rPr>
              <a:t>The key sentiment insights suggest that customers hold a largely positive view of Starbucks, with trust and reliability being significant factors.</a:t>
            </a:r>
          </a:p>
          <a:p>
            <a:pPr>
              <a:lnSpc>
                <a:spcPct val="90000"/>
              </a:lnSpc>
            </a:pPr>
            <a:endParaRPr lang="en-US" sz="1600" b="0" i="0" dirty="0">
              <a:effectLst/>
              <a:highlight>
                <a:srgbClr val="FFFFFF"/>
              </a:highlight>
              <a:latin typeface="Söhne"/>
            </a:endParaRPr>
          </a:p>
          <a:p>
            <a:pPr>
              <a:lnSpc>
                <a:spcPct val="90000"/>
              </a:lnSpc>
            </a:pPr>
            <a:r>
              <a:rPr lang="en-US" sz="1600" b="0" i="0" dirty="0">
                <a:effectLst/>
                <a:highlight>
                  <a:srgbClr val="FFFFFF"/>
                </a:highlight>
                <a:latin typeface="Söhne"/>
              </a:rPr>
              <a:t>To build on this, Starbucks could engage directly with customers to address any negative sentiments.</a:t>
            </a:r>
          </a:p>
          <a:p>
            <a:pPr>
              <a:lnSpc>
                <a:spcPct val="90000"/>
              </a:lnSpc>
            </a:pPr>
            <a:endParaRPr lang="en-US" sz="1600" dirty="0">
              <a:highlight>
                <a:srgbClr val="FFFFFF"/>
              </a:highlight>
              <a:latin typeface="Söhne"/>
            </a:endParaRPr>
          </a:p>
          <a:p>
            <a:pPr>
              <a:lnSpc>
                <a:spcPct val="90000"/>
              </a:lnSpc>
            </a:pPr>
            <a:r>
              <a:rPr lang="en-US" sz="1600" b="0" i="0" dirty="0">
                <a:effectLst/>
                <a:highlight>
                  <a:srgbClr val="FFFFFF"/>
                </a:highlight>
                <a:latin typeface="Söhne"/>
              </a:rPr>
              <a:t>Strategies to bolster engagement include transparent communication, ensuring consistent product quality, and crafting exciting marketing campaigns to foster anticipation and joy.</a:t>
            </a:r>
          </a:p>
          <a:p>
            <a:pPr>
              <a:lnSpc>
                <a:spcPct val="90000"/>
              </a:lnSpc>
            </a:pPr>
            <a:endParaRPr lang="en-US" sz="1600" b="0" i="0" dirty="0">
              <a:effectLst/>
              <a:highlight>
                <a:srgbClr val="FFFFFF"/>
              </a:highlight>
              <a:latin typeface="Söhne"/>
            </a:endParaRPr>
          </a:p>
          <a:p>
            <a:pPr>
              <a:lnSpc>
                <a:spcPct val="90000"/>
              </a:lnSpc>
            </a:pPr>
            <a:r>
              <a:rPr lang="en-US" sz="1600" b="0" i="0" dirty="0">
                <a:effectLst/>
                <a:highlight>
                  <a:srgbClr val="FFFFFF"/>
                </a:highlight>
                <a:latin typeface="Söhne"/>
              </a:rPr>
              <a:t>This approach could transform neutral or negative views into positive customer experiences and loyalty.</a:t>
            </a:r>
            <a:endParaRPr lang="en-US" sz="1600" dirty="0"/>
          </a:p>
        </p:txBody>
      </p:sp>
    </p:spTree>
    <p:extLst>
      <p:ext uri="{BB962C8B-B14F-4D97-AF65-F5344CB8AC3E}">
        <p14:creationId xmlns:p14="http://schemas.microsoft.com/office/powerpoint/2010/main" val="331832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6E15FD-40D7-4762-9338-DF42D1BBE679}"/>
              </a:ext>
            </a:extLst>
          </p:cNvPr>
          <p:cNvSpPr>
            <a:spLocks noGrp="1"/>
          </p:cNvSpPr>
          <p:nvPr>
            <p:ph type="title"/>
          </p:nvPr>
        </p:nvSpPr>
        <p:spPr>
          <a:xfrm>
            <a:off x="429369" y="238540"/>
            <a:ext cx="8263890" cy="1048860"/>
          </a:xfrm>
        </p:spPr>
        <p:txBody>
          <a:bodyPr anchor="b">
            <a:noAutofit/>
          </a:bodyPr>
          <a:lstStyle/>
          <a:p>
            <a:pPr>
              <a:lnSpc>
                <a:spcPct val="90000"/>
              </a:lnSpc>
            </a:pPr>
            <a:r>
              <a:rPr lang="en-US" sz="4000" b="1" i="0" dirty="0">
                <a:effectLst/>
                <a:highlight>
                  <a:srgbClr val="FFFFFF"/>
                </a:highlight>
                <a:latin typeface="Söhne"/>
              </a:rPr>
              <a:t>Common Words in Sentiment Analysis </a:t>
            </a:r>
            <a:endParaRPr lang="en-US" sz="4000" b="1" dirty="0"/>
          </a:p>
        </p:txBody>
      </p:sp>
      <p:sp>
        <p:nvSpPr>
          <p:cNvPr id="1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DAD03E9-438B-8821-AA90-D92571B2C269}"/>
              </a:ext>
            </a:extLst>
          </p:cNvPr>
          <p:cNvSpPr>
            <a:spLocks noGrp="1"/>
          </p:cNvSpPr>
          <p:nvPr>
            <p:ph idx="1"/>
          </p:nvPr>
        </p:nvSpPr>
        <p:spPr>
          <a:xfrm>
            <a:off x="297712" y="1911493"/>
            <a:ext cx="5241851" cy="4278995"/>
          </a:xfrm>
        </p:spPr>
        <p:txBody>
          <a:bodyPr anchor="t">
            <a:normAutofit/>
          </a:bodyPr>
          <a:lstStyle/>
          <a:p>
            <a:pPr>
              <a:lnSpc>
                <a:spcPct val="90000"/>
              </a:lnSpc>
            </a:pPr>
            <a:r>
              <a:rPr lang="en-US" sz="1800" b="0" i="0" dirty="0">
                <a:effectLst/>
                <a:highlight>
                  <a:srgbClr val="FFFFFF"/>
                </a:highlight>
                <a:latin typeface="Söhne"/>
              </a:rPr>
              <a:t>Dominant themes in customer feedback </a:t>
            </a:r>
          </a:p>
          <a:p>
            <a:pPr marL="857250" lvl="1" indent="-457200">
              <a:lnSpc>
                <a:spcPct val="90000"/>
              </a:lnSpc>
            </a:pPr>
            <a:r>
              <a:rPr lang="en-US" sz="1800" b="0" i="0" dirty="0">
                <a:effectLst/>
                <a:highlight>
                  <a:srgbClr val="FFFFFF"/>
                </a:highlight>
                <a:latin typeface="Söhne"/>
              </a:rPr>
              <a:t>The sentiment analysis reveals "coffee" as the dominant theme in customer feedback, signaling the core of Starbucks' product line.</a:t>
            </a:r>
            <a:r>
              <a:rPr lang="en-US" sz="1800" dirty="0">
                <a:highlight>
                  <a:srgbClr val="FFFFFF"/>
                </a:highlight>
                <a:latin typeface="Söhne"/>
              </a:rPr>
              <a:t> </a:t>
            </a:r>
          </a:p>
          <a:p>
            <a:pPr marL="857250" lvl="1" indent="-457200">
              <a:lnSpc>
                <a:spcPct val="90000"/>
              </a:lnSpc>
            </a:pPr>
            <a:endParaRPr lang="en-US" sz="1800" dirty="0">
              <a:highlight>
                <a:srgbClr val="FFFFFF"/>
              </a:highlight>
              <a:latin typeface="Söhne"/>
            </a:endParaRPr>
          </a:p>
          <a:p>
            <a:pPr>
              <a:lnSpc>
                <a:spcPct val="90000"/>
              </a:lnSpc>
            </a:pPr>
            <a:r>
              <a:rPr lang="en-US" sz="1800" b="0" i="0" dirty="0">
                <a:effectLst/>
                <a:highlight>
                  <a:srgbClr val="FFFFFF"/>
                </a:highlight>
                <a:latin typeface="Söhne"/>
              </a:rPr>
              <a:t>Popularity of seasonal offerings</a:t>
            </a:r>
          </a:p>
          <a:p>
            <a:pPr lvl="1">
              <a:lnSpc>
                <a:spcPct val="90000"/>
              </a:lnSpc>
            </a:pPr>
            <a:r>
              <a:rPr lang="en-US" sz="1800" b="0" i="0" dirty="0">
                <a:effectLst/>
                <a:highlight>
                  <a:srgbClr val="FFFFFF"/>
                </a:highlight>
                <a:latin typeface="Söhne"/>
              </a:rPr>
              <a:t>Words like "pumpkin" highlight the popularity of seasonal offerings, suggesting that these limited-time products successfully attract and engage customers, creating a buzz and driving positive sentiment around the brand.</a:t>
            </a:r>
            <a:endParaRPr lang="en-US" sz="1800" dirty="0">
              <a:highlight>
                <a:srgbClr val="FFFFFF"/>
              </a:highlight>
              <a:latin typeface="Söhne"/>
            </a:endParaRPr>
          </a:p>
          <a:p>
            <a:pPr marL="400050" lvl="1" indent="0">
              <a:lnSpc>
                <a:spcPct val="90000"/>
              </a:lnSpc>
              <a:buNone/>
            </a:pPr>
            <a:br>
              <a:rPr lang="en-US" sz="1800" dirty="0"/>
            </a:br>
            <a:endParaRPr lang="en-US" sz="1800" dirty="0"/>
          </a:p>
          <a:p>
            <a:pPr marL="400050" lvl="1" indent="0">
              <a:lnSpc>
                <a:spcPct val="90000"/>
              </a:lnSpc>
              <a:buNone/>
            </a:pPr>
            <a:endParaRPr lang="en-US" sz="1800" dirty="0"/>
          </a:p>
        </p:txBody>
      </p:sp>
      <p:pic>
        <p:nvPicPr>
          <p:cNvPr id="5" name="Picture 4" descr="Coffee beans">
            <a:extLst>
              <a:ext uri="{FF2B5EF4-FFF2-40B4-BE49-F238E27FC236}">
                <a16:creationId xmlns:a16="http://schemas.microsoft.com/office/drawing/2014/main" id="{BC51F8C3-2CE2-3583-A93B-2D55E9B3A6F0}"/>
              </a:ext>
            </a:extLst>
          </p:cNvPr>
          <p:cNvPicPr>
            <a:picLocks noChangeAspect="1"/>
          </p:cNvPicPr>
          <p:nvPr/>
        </p:nvPicPr>
        <p:blipFill rotWithShape="1">
          <a:blip r:embed="rId2"/>
          <a:srcRect l="24461" r="27377" b="2"/>
          <a:stretch/>
        </p:blipFill>
        <p:spPr>
          <a:xfrm>
            <a:off x="5756743" y="2093976"/>
            <a:ext cx="2955798" cy="4096512"/>
          </a:xfrm>
          <a:prstGeom prst="rect">
            <a:avLst/>
          </a:prstGeom>
        </p:spPr>
      </p:pic>
    </p:spTree>
    <p:extLst>
      <p:ext uri="{BB962C8B-B14F-4D97-AF65-F5344CB8AC3E}">
        <p14:creationId xmlns:p14="http://schemas.microsoft.com/office/powerpoint/2010/main" val="372471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Slide Background">
            <a:extLst>
              <a:ext uri="{FF2B5EF4-FFF2-40B4-BE49-F238E27FC236}">
                <a16:creationId xmlns:a16="http://schemas.microsoft.com/office/drawing/2014/main" id="{AF6CB648-9554-488A-B457-99CAAD1DA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E3ADCBE7-9330-1CDA-00EB-CDD12DB722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90"/>
            <a:ext cx="9143999" cy="1733407"/>
          </a:xfrm>
          <a:prstGeom prst="rect">
            <a:avLst/>
          </a:prstGeom>
          <a:ln>
            <a:noFill/>
          </a:ln>
          <a:effectLst>
            <a:outerShdw blurRad="254000" dist="381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1" y="240241"/>
            <a:ext cx="8070041" cy="1228299"/>
          </a:xfrm>
        </p:spPr>
        <p:txBody>
          <a:bodyPr>
            <a:normAutofit/>
          </a:bodyPr>
          <a:lstStyle/>
          <a:p>
            <a:r>
              <a:rPr lang="en-US" sz="3500" b="1" dirty="0"/>
              <a:t>Social Media Handling and Traffic Data</a:t>
            </a:r>
          </a:p>
        </p:txBody>
      </p:sp>
      <p:sp>
        <p:nvSpPr>
          <p:cNvPr id="3" name="Content Placeholder 2"/>
          <p:cNvSpPr>
            <a:spLocks noGrp="1"/>
          </p:cNvSpPr>
          <p:nvPr>
            <p:ph idx="1"/>
          </p:nvPr>
        </p:nvSpPr>
        <p:spPr>
          <a:xfrm>
            <a:off x="571351" y="2321476"/>
            <a:ext cx="3648656" cy="3850724"/>
          </a:xfrm>
        </p:spPr>
        <p:txBody>
          <a:bodyPr anchor="ctr">
            <a:normAutofit/>
          </a:bodyPr>
          <a:lstStyle/>
          <a:p>
            <a:pPr>
              <a:lnSpc>
                <a:spcPct val="90000"/>
              </a:lnSpc>
              <a:buFont typeface="Arial" panose="020B0604020202020204" pitchFamily="34" charset="0"/>
              <a:buChar char="•"/>
            </a:pPr>
            <a:r>
              <a:rPr lang="en-US" sz="1600" b="0" i="0">
                <a:effectLst/>
                <a:highlight>
                  <a:srgbClr val="FFFFFF"/>
                </a:highlight>
                <a:latin typeface="Söhne"/>
              </a:rPr>
              <a:t>Starbucks exhibits a commanding digital presence, particularly on visual platforms like Instagram and Facebook, indicating a successful visual strategy.</a:t>
            </a:r>
          </a:p>
          <a:p>
            <a:pPr>
              <a:lnSpc>
                <a:spcPct val="90000"/>
              </a:lnSpc>
              <a:buFont typeface="Arial" panose="020B0604020202020204" pitchFamily="34" charset="0"/>
              <a:buChar char="•"/>
            </a:pPr>
            <a:r>
              <a:rPr lang="en-US" sz="1600" b="0" i="0">
                <a:effectLst/>
                <a:highlight>
                  <a:srgbClr val="FFFFFF"/>
                </a:highlight>
                <a:latin typeface="Söhne"/>
              </a:rPr>
              <a:t>The brand's social media strategies are competitive, fostering high engagement and translating into significant web traffic.</a:t>
            </a:r>
          </a:p>
          <a:p>
            <a:pPr>
              <a:lnSpc>
                <a:spcPct val="90000"/>
              </a:lnSpc>
              <a:buFont typeface="Arial" panose="020B0604020202020204" pitchFamily="34" charset="0"/>
              <a:buChar char="•"/>
            </a:pPr>
            <a:r>
              <a:rPr lang="en-US" sz="1600" b="0" i="0">
                <a:effectLst/>
                <a:highlight>
                  <a:srgbClr val="FFFFFF"/>
                </a:highlight>
                <a:latin typeface="Söhne"/>
              </a:rPr>
              <a:t>Analytics suggest a well-integrated approach that leverages social media activity to drive customer visits to Starbucks' website.</a:t>
            </a:r>
          </a:p>
          <a:p>
            <a:pPr>
              <a:lnSpc>
                <a:spcPct val="90000"/>
              </a:lnSpc>
              <a:buFont typeface="Arial" panose="020B0604020202020204" pitchFamily="34" charset="0"/>
              <a:buChar char="•"/>
            </a:pPr>
            <a:r>
              <a:rPr lang="en-US" sz="1600" b="0" i="0">
                <a:effectLst/>
                <a:highlight>
                  <a:srgbClr val="FFFFFF"/>
                </a:highlight>
                <a:latin typeface="Söhne"/>
              </a:rPr>
              <a:t>Starbucks sets an industry benchmark in utilizing social media for customer engagement and online conversions.</a:t>
            </a:r>
          </a:p>
          <a:p>
            <a:pPr>
              <a:lnSpc>
                <a:spcPct val="90000"/>
              </a:lnSpc>
              <a:buFont typeface="Arial" panose="020B0604020202020204" pitchFamily="34" charset="0"/>
              <a:buChar char="•"/>
            </a:pPr>
            <a:endParaRPr lang="en-US" sz="1600">
              <a:highlight>
                <a:srgbClr val="FFFFFF"/>
              </a:highlight>
              <a:latin typeface="Söhne"/>
            </a:endParaRPr>
          </a:p>
          <a:p>
            <a:pPr>
              <a:lnSpc>
                <a:spcPct val="90000"/>
              </a:lnSpc>
              <a:buFont typeface="Arial" panose="020B0604020202020204" pitchFamily="34" charset="0"/>
              <a:buChar char="•"/>
            </a:pPr>
            <a:endParaRPr lang="en-US" sz="1600" b="0" i="0">
              <a:effectLst/>
              <a:highlight>
                <a:srgbClr val="FFFFFF"/>
              </a:highlight>
              <a:latin typeface="Söhne"/>
            </a:endParaRPr>
          </a:p>
        </p:txBody>
      </p:sp>
      <p:pic>
        <p:nvPicPr>
          <p:cNvPr id="5" name="Picture 4" descr="A graph with different colored bars&#10;&#10;Description automatically generated">
            <a:extLst>
              <a:ext uri="{FF2B5EF4-FFF2-40B4-BE49-F238E27FC236}">
                <a16:creationId xmlns:a16="http://schemas.microsoft.com/office/drawing/2014/main" id="{4E94B895-CE21-0A06-E4D8-ABB4E412FA61}"/>
              </a:ext>
            </a:extLst>
          </p:cNvPr>
          <p:cNvPicPr>
            <a:picLocks noChangeAspect="1"/>
          </p:cNvPicPr>
          <p:nvPr/>
        </p:nvPicPr>
        <p:blipFill>
          <a:blip r:embed="rId2"/>
          <a:stretch>
            <a:fillRect/>
          </a:stretch>
        </p:blipFill>
        <p:spPr>
          <a:xfrm>
            <a:off x="4757737" y="3050375"/>
            <a:ext cx="3883655" cy="234961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6E15FD-40D7-4762-9338-DF42D1BBE679}"/>
              </a:ext>
            </a:extLst>
          </p:cNvPr>
          <p:cNvSpPr>
            <a:spLocks noGrp="1"/>
          </p:cNvSpPr>
          <p:nvPr>
            <p:ph type="title"/>
          </p:nvPr>
        </p:nvSpPr>
        <p:spPr>
          <a:xfrm>
            <a:off x="429369" y="238539"/>
            <a:ext cx="8263890" cy="1187925"/>
          </a:xfrm>
        </p:spPr>
        <p:txBody>
          <a:bodyPr anchor="b">
            <a:normAutofit/>
          </a:bodyPr>
          <a:lstStyle/>
          <a:p>
            <a:r>
              <a:rPr lang="en-US" sz="4700" b="1" i="0" dirty="0">
                <a:effectLst/>
                <a:highlight>
                  <a:srgbClr val="FFFFFF"/>
                </a:highlight>
                <a:latin typeface="Söhne"/>
              </a:rPr>
              <a:t>Strategy Recommendations</a:t>
            </a:r>
            <a:endParaRPr lang="en-US" sz="4700" b="1" dirty="0"/>
          </a:p>
        </p:txBody>
      </p:sp>
      <p:sp>
        <p:nvSpPr>
          <p:cNvPr id="2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DAD03E9-438B-8821-AA90-D92571B2C269}"/>
              </a:ext>
            </a:extLst>
          </p:cNvPr>
          <p:cNvSpPr>
            <a:spLocks noGrp="1"/>
          </p:cNvSpPr>
          <p:nvPr>
            <p:ph idx="1"/>
          </p:nvPr>
        </p:nvSpPr>
        <p:spPr>
          <a:xfrm>
            <a:off x="429369" y="2071316"/>
            <a:ext cx="5035164" cy="4119172"/>
          </a:xfrm>
        </p:spPr>
        <p:txBody>
          <a:bodyPr anchor="t">
            <a:normAutofit/>
          </a:bodyPr>
          <a:lstStyle/>
          <a:p>
            <a:pPr lvl="0">
              <a:buFont typeface="Arial" panose="020B0604020202020204" pitchFamily="34" charset="0"/>
              <a:buChar char="•"/>
              <a:defRPr cap="all"/>
            </a:pPr>
            <a:r>
              <a:rPr lang="en-US" sz="1900" dirty="0">
                <a:highlight>
                  <a:srgbClr val="FFFFFF"/>
                </a:highlight>
                <a:latin typeface="Söhne"/>
              </a:rPr>
              <a:t>Enhance customer service to convert negative sentiments to positive.</a:t>
            </a:r>
          </a:p>
          <a:p>
            <a:pPr lvl="0">
              <a:buFont typeface="Arial" panose="020B0604020202020204" pitchFamily="34" charset="0"/>
              <a:buChar char="•"/>
              <a:defRPr cap="all"/>
            </a:pPr>
            <a:endParaRPr lang="en-US" sz="1900" dirty="0">
              <a:highlight>
                <a:srgbClr val="FFFFFF"/>
              </a:highlight>
              <a:latin typeface="Söhne"/>
            </a:endParaRPr>
          </a:p>
          <a:p>
            <a:pPr>
              <a:buFont typeface="Arial" panose="020B0604020202020204" pitchFamily="34" charset="0"/>
              <a:buChar char="•"/>
              <a:defRPr cap="all"/>
            </a:pPr>
            <a:r>
              <a:rPr lang="en-US" sz="1900" dirty="0">
                <a:highlight>
                  <a:srgbClr val="FFFFFF"/>
                </a:highlight>
                <a:latin typeface="Söhne"/>
              </a:rPr>
              <a:t>Maintain transparency to bolster trust.</a:t>
            </a:r>
          </a:p>
          <a:p>
            <a:pPr>
              <a:buFont typeface="Arial" panose="020B0604020202020204" pitchFamily="34" charset="0"/>
              <a:buChar char="•"/>
              <a:defRPr cap="all"/>
            </a:pPr>
            <a:endParaRPr lang="en-US" sz="1900" dirty="0">
              <a:highlight>
                <a:srgbClr val="FFFFFF"/>
              </a:highlight>
              <a:latin typeface="Söhne"/>
            </a:endParaRPr>
          </a:p>
          <a:p>
            <a:pPr>
              <a:buFont typeface="Arial" panose="020B0604020202020204" pitchFamily="34" charset="0"/>
              <a:buChar char="•"/>
              <a:defRPr cap="all"/>
            </a:pPr>
            <a:r>
              <a:rPr lang="en-US" sz="1900" dirty="0">
                <a:highlight>
                  <a:srgbClr val="FFFFFF"/>
                </a:highlight>
                <a:latin typeface="Söhne"/>
              </a:rPr>
              <a:t>Introduce exciting campaigns and product innovations.</a:t>
            </a:r>
          </a:p>
          <a:p>
            <a:pPr lvl="0">
              <a:defRPr cap="all"/>
            </a:pPr>
            <a:endParaRPr lang="en-US" sz="1900" dirty="0"/>
          </a:p>
          <a:p>
            <a:pPr lvl="0">
              <a:defRPr cap="all"/>
            </a:pPr>
            <a:endParaRPr lang="en-US" sz="1900" dirty="0"/>
          </a:p>
          <a:p>
            <a:pPr marL="400050" lvl="1" indent="0">
              <a:buNone/>
            </a:pPr>
            <a:endParaRPr lang="en-US" sz="1900" dirty="0">
              <a:highlight>
                <a:srgbClr val="FFFFFF"/>
              </a:highlight>
              <a:latin typeface="Söhne"/>
            </a:endParaRPr>
          </a:p>
          <a:p>
            <a:pPr marL="400050" lvl="1" indent="0">
              <a:buNone/>
            </a:pPr>
            <a:endParaRPr lang="en-US" sz="1900" dirty="0"/>
          </a:p>
        </p:txBody>
      </p:sp>
      <p:pic>
        <p:nvPicPr>
          <p:cNvPr id="5" name="Picture 4" descr="Cup of coffee with a spoon on a table">
            <a:extLst>
              <a:ext uri="{FF2B5EF4-FFF2-40B4-BE49-F238E27FC236}">
                <a16:creationId xmlns:a16="http://schemas.microsoft.com/office/drawing/2014/main" id="{BC51F8C3-2CE2-3583-A93B-2D55E9B3A6F0}"/>
              </a:ext>
            </a:extLst>
          </p:cNvPr>
          <p:cNvPicPr>
            <a:picLocks noChangeAspect="1"/>
          </p:cNvPicPr>
          <p:nvPr/>
        </p:nvPicPr>
        <p:blipFill>
          <a:blip r:embed="rId2"/>
          <a:srcRect l="23326" r="23326"/>
          <a:stretch/>
        </p:blipFill>
        <p:spPr>
          <a:xfrm>
            <a:off x="5703171" y="2093976"/>
            <a:ext cx="2955798" cy="4096512"/>
          </a:xfrm>
          <a:prstGeom prst="rect">
            <a:avLst/>
          </a:prstGeom>
        </p:spPr>
      </p:pic>
    </p:spTree>
    <p:extLst>
      <p:ext uri="{BB962C8B-B14F-4D97-AF65-F5344CB8AC3E}">
        <p14:creationId xmlns:p14="http://schemas.microsoft.com/office/powerpoint/2010/main" val="167608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667387-82A8-95C9-C661-BD1E3A40BC49}"/>
              </a:ext>
            </a:extLst>
          </p:cNvPr>
          <p:cNvSpPr>
            <a:spLocks noGrp="1"/>
          </p:cNvSpPr>
          <p:nvPr>
            <p:ph type="title"/>
          </p:nvPr>
        </p:nvSpPr>
        <p:spPr>
          <a:xfrm>
            <a:off x="429369" y="238539"/>
            <a:ext cx="8263890" cy="1210041"/>
          </a:xfrm>
        </p:spPr>
        <p:txBody>
          <a:bodyPr anchor="b">
            <a:normAutofit/>
          </a:bodyPr>
          <a:lstStyle/>
          <a:p>
            <a:r>
              <a:rPr lang="en-US" sz="4700" b="1" i="0" dirty="0">
                <a:effectLst/>
                <a:highlight>
                  <a:srgbClr val="FFFFFF"/>
                </a:highlight>
                <a:latin typeface="Söhne"/>
              </a:rPr>
              <a:t>Traffic and Engagement Data</a:t>
            </a:r>
            <a:endParaRPr lang="en-US" sz="4700" dirty="0"/>
          </a:p>
        </p:txBody>
      </p:sp>
      <p:sp>
        <p:nvSpPr>
          <p:cNvPr id="2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922D56A-C937-FACB-06E3-0F953A9136A9}"/>
              </a:ext>
            </a:extLst>
          </p:cNvPr>
          <p:cNvSpPr>
            <a:spLocks noGrp="1"/>
          </p:cNvSpPr>
          <p:nvPr>
            <p:ph idx="1"/>
          </p:nvPr>
        </p:nvSpPr>
        <p:spPr>
          <a:xfrm>
            <a:off x="429369" y="2071316"/>
            <a:ext cx="5035164" cy="4119172"/>
          </a:xfrm>
        </p:spPr>
        <p:txBody>
          <a:bodyPr anchor="t">
            <a:normAutofit/>
          </a:bodyPr>
          <a:lstStyle/>
          <a:p>
            <a:pPr>
              <a:buFont typeface="Arial" panose="020B0604020202020204" pitchFamily="34" charset="0"/>
              <a:buChar char="•"/>
            </a:pPr>
            <a:r>
              <a:rPr lang="en-US" sz="1900" b="0" i="0" dirty="0">
                <a:effectLst/>
                <a:highlight>
                  <a:srgbClr val="FFFFFF"/>
                </a:highlight>
                <a:latin typeface="Söhne"/>
              </a:rPr>
              <a:t>Starbucks dominates with over 61 million website visits, indicating strong digital engagement.</a:t>
            </a:r>
          </a:p>
          <a:p>
            <a:pPr>
              <a:buFont typeface="Arial" panose="020B0604020202020204" pitchFamily="34" charset="0"/>
              <a:buChar char="•"/>
            </a:pPr>
            <a:endParaRPr lang="en-US" sz="1900" b="0" i="0" dirty="0">
              <a:effectLst/>
              <a:highlight>
                <a:srgbClr val="FFFFFF"/>
              </a:highlight>
              <a:latin typeface="Söhne"/>
            </a:endParaRPr>
          </a:p>
          <a:p>
            <a:pPr>
              <a:buFont typeface="Arial" panose="020B0604020202020204" pitchFamily="34" charset="0"/>
              <a:buChar char="•"/>
            </a:pPr>
            <a:r>
              <a:rPr lang="en-US" sz="1900" b="0" i="0" dirty="0">
                <a:effectLst/>
                <a:highlight>
                  <a:srgbClr val="FFFFFF"/>
                </a:highlight>
                <a:latin typeface="Söhne"/>
              </a:rPr>
              <a:t>The brand maintains high and consistent online interest, suggesting effective marketing and customer retention strategies.</a:t>
            </a:r>
          </a:p>
          <a:p>
            <a:pPr>
              <a:buFont typeface="Arial" panose="020B0604020202020204" pitchFamily="34" charset="0"/>
              <a:buChar char="•"/>
            </a:pPr>
            <a:endParaRPr lang="en-US" sz="1900" b="0" i="0" dirty="0">
              <a:effectLst/>
              <a:highlight>
                <a:srgbClr val="FFFFFF"/>
              </a:highlight>
              <a:latin typeface="Söhne"/>
            </a:endParaRPr>
          </a:p>
          <a:p>
            <a:pPr>
              <a:buFont typeface="Arial" panose="020B0604020202020204" pitchFamily="34" charset="0"/>
              <a:buChar char="•"/>
            </a:pPr>
            <a:r>
              <a:rPr lang="en-US" sz="1900" b="0" i="0" dirty="0">
                <a:effectLst/>
                <a:highlight>
                  <a:srgbClr val="FFFFFF"/>
                </a:highlight>
                <a:latin typeface="Söhne"/>
              </a:rPr>
              <a:t>Starbucks' digital approach successfully drives online traffic, reflecting in its superior web presence compared to competitors.</a:t>
            </a:r>
          </a:p>
          <a:p>
            <a:endParaRPr lang="en-US" sz="1900" dirty="0"/>
          </a:p>
        </p:txBody>
      </p:sp>
      <p:pic>
        <p:nvPicPr>
          <p:cNvPr id="5" name="Picture 4" descr="Close-up of a coffee cup on a table">
            <a:extLst>
              <a:ext uri="{FF2B5EF4-FFF2-40B4-BE49-F238E27FC236}">
                <a16:creationId xmlns:a16="http://schemas.microsoft.com/office/drawing/2014/main" id="{9F0B6338-9D6A-D824-CFE5-6C2204F0AC12}"/>
              </a:ext>
            </a:extLst>
          </p:cNvPr>
          <p:cNvPicPr>
            <a:picLocks noChangeAspect="1"/>
          </p:cNvPicPr>
          <p:nvPr/>
        </p:nvPicPr>
        <p:blipFill rotWithShape="1">
          <a:blip r:embed="rId2"/>
          <a:srcRect l="39132" r="12706" b="2"/>
          <a:stretch/>
        </p:blipFill>
        <p:spPr>
          <a:xfrm>
            <a:off x="5756743" y="2093976"/>
            <a:ext cx="2955798" cy="4096512"/>
          </a:xfrm>
          <a:prstGeom prst="rect">
            <a:avLst/>
          </a:prstGeom>
        </p:spPr>
      </p:pic>
    </p:spTree>
    <p:extLst>
      <p:ext uri="{BB962C8B-B14F-4D97-AF65-F5344CB8AC3E}">
        <p14:creationId xmlns:p14="http://schemas.microsoft.com/office/powerpoint/2010/main" val="3189707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D3540C-7205-D66E-DA22-F78D727D14E4}"/>
              </a:ext>
            </a:extLst>
          </p:cNvPr>
          <p:cNvSpPr>
            <a:spLocks noGrp="1"/>
          </p:cNvSpPr>
          <p:nvPr>
            <p:ph type="title"/>
          </p:nvPr>
        </p:nvSpPr>
        <p:spPr>
          <a:xfrm>
            <a:off x="429369" y="238539"/>
            <a:ext cx="8263890" cy="1266607"/>
          </a:xfrm>
        </p:spPr>
        <p:txBody>
          <a:bodyPr anchor="b">
            <a:normAutofit fontScale="90000"/>
          </a:bodyPr>
          <a:lstStyle/>
          <a:p>
            <a:r>
              <a:rPr lang="en-US" sz="4700" b="1" i="0" dirty="0">
                <a:effectLst/>
                <a:highlight>
                  <a:srgbClr val="FFFFFF"/>
                </a:highlight>
                <a:latin typeface="Söhne"/>
              </a:rPr>
              <a:t>Related Search Trends in the USA</a:t>
            </a:r>
            <a:endParaRPr lang="en-US" sz="4700" b="1" dirty="0"/>
          </a:p>
        </p:txBody>
      </p:sp>
      <p:sp>
        <p:nvSpPr>
          <p:cNvPr id="2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8107E3E-F878-836C-F712-790BDE172479}"/>
              </a:ext>
            </a:extLst>
          </p:cNvPr>
          <p:cNvSpPr>
            <a:spLocks noGrp="1"/>
          </p:cNvSpPr>
          <p:nvPr>
            <p:ph idx="1"/>
          </p:nvPr>
        </p:nvSpPr>
        <p:spPr>
          <a:xfrm>
            <a:off x="429369" y="2071316"/>
            <a:ext cx="5035164" cy="4119172"/>
          </a:xfrm>
        </p:spPr>
        <p:txBody>
          <a:bodyPr anchor="t">
            <a:normAutofit/>
          </a:bodyPr>
          <a:lstStyle/>
          <a:p>
            <a:pPr>
              <a:buFont typeface="Arial" panose="020B0604020202020204" pitchFamily="34" charset="0"/>
              <a:buChar char="•"/>
            </a:pPr>
            <a:r>
              <a:rPr lang="en-US" sz="1900" b="0" i="0">
                <a:effectLst/>
                <a:highlight>
                  <a:srgbClr val="FFFFFF"/>
                </a:highlight>
                <a:latin typeface="Söhne"/>
              </a:rPr>
              <a:t>The search trends data highlight Starbucks’ prominent visibility and popularity within the US market.</a:t>
            </a:r>
          </a:p>
          <a:p>
            <a:pPr>
              <a:buFont typeface="Arial" panose="020B0604020202020204" pitchFamily="34" charset="0"/>
              <a:buChar char="•"/>
            </a:pPr>
            <a:endParaRPr lang="en-US" sz="1900" b="0" i="0">
              <a:effectLst/>
              <a:highlight>
                <a:srgbClr val="FFFFFF"/>
              </a:highlight>
              <a:latin typeface="Söhne"/>
            </a:endParaRPr>
          </a:p>
          <a:p>
            <a:pPr>
              <a:buFont typeface="Arial" panose="020B0604020202020204" pitchFamily="34" charset="0"/>
              <a:buChar char="•"/>
            </a:pPr>
            <a:r>
              <a:rPr lang="en-US" sz="1900" b="0" i="0">
                <a:effectLst/>
                <a:highlight>
                  <a:srgbClr val="FFFFFF"/>
                </a:highlight>
                <a:latin typeface="Söhne"/>
              </a:rPr>
              <a:t>Trends suggest that Starbucks is frequently associated with related searches, indicating strong brand recognition.</a:t>
            </a:r>
          </a:p>
          <a:p>
            <a:pPr>
              <a:buFont typeface="Arial" panose="020B0604020202020204" pitchFamily="34" charset="0"/>
              <a:buChar char="•"/>
            </a:pPr>
            <a:endParaRPr lang="en-US" sz="1900" b="0" i="0">
              <a:effectLst/>
              <a:highlight>
                <a:srgbClr val="FFFFFF"/>
              </a:highlight>
              <a:latin typeface="Söhne"/>
            </a:endParaRPr>
          </a:p>
          <a:p>
            <a:pPr>
              <a:buFont typeface="Arial" panose="020B0604020202020204" pitchFamily="34" charset="0"/>
              <a:buChar char="•"/>
            </a:pPr>
            <a:r>
              <a:rPr lang="en-US" sz="1900" b="0" i="0">
                <a:effectLst/>
                <a:highlight>
                  <a:srgbClr val="FFFFFF"/>
                </a:highlight>
                <a:latin typeface="Söhne"/>
              </a:rPr>
              <a:t>The data may also reflect effective SEO practices by Starbucks, ensuring high visibility in related online searches.</a:t>
            </a:r>
          </a:p>
          <a:p>
            <a:endParaRPr lang="en-US" sz="1900"/>
          </a:p>
        </p:txBody>
      </p:sp>
      <p:pic>
        <p:nvPicPr>
          <p:cNvPr id="5" name="Picture 4" descr="Coffee beans on mid-air">
            <a:extLst>
              <a:ext uri="{FF2B5EF4-FFF2-40B4-BE49-F238E27FC236}">
                <a16:creationId xmlns:a16="http://schemas.microsoft.com/office/drawing/2014/main" id="{5133F926-F29B-1E36-B95F-FD224B1A3AAC}"/>
              </a:ext>
            </a:extLst>
          </p:cNvPr>
          <p:cNvPicPr>
            <a:picLocks noChangeAspect="1"/>
          </p:cNvPicPr>
          <p:nvPr/>
        </p:nvPicPr>
        <p:blipFill rotWithShape="1">
          <a:blip r:embed="rId2"/>
          <a:srcRect l="27380" r="24458" b="2"/>
          <a:stretch/>
        </p:blipFill>
        <p:spPr>
          <a:xfrm>
            <a:off x="5756743" y="2093976"/>
            <a:ext cx="2955798" cy="4096512"/>
          </a:xfrm>
          <a:prstGeom prst="rect">
            <a:avLst/>
          </a:prstGeom>
        </p:spPr>
      </p:pic>
    </p:spTree>
    <p:extLst>
      <p:ext uri="{BB962C8B-B14F-4D97-AF65-F5344CB8AC3E}">
        <p14:creationId xmlns:p14="http://schemas.microsoft.com/office/powerpoint/2010/main" val="678701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29369" y="238539"/>
            <a:ext cx="8285260" cy="1243851"/>
          </a:xfrm>
        </p:spPr>
        <p:txBody>
          <a:bodyPr anchor="b">
            <a:normAutofit/>
          </a:bodyPr>
          <a:lstStyle/>
          <a:p>
            <a:r>
              <a:rPr lang="en-US" sz="4700" b="1" dirty="0"/>
              <a:t>Conclusion</a:t>
            </a:r>
          </a:p>
        </p:txBody>
      </p:sp>
      <p:sp>
        <p:nvSpPr>
          <p:cNvPr id="34"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767709"/>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Close up of whole coffee beans and ground coffee">
            <a:extLst>
              <a:ext uri="{FF2B5EF4-FFF2-40B4-BE49-F238E27FC236}">
                <a16:creationId xmlns:a16="http://schemas.microsoft.com/office/drawing/2014/main" id="{B25E97E7-ECB0-5A28-F467-84FB0B497551}"/>
              </a:ext>
            </a:extLst>
          </p:cNvPr>
          <p:cNvPicPr>
            <a:picLocks noChangeAspect="1"/>
          </p:cNvPicPr>
          <p:nvPr/>
        </p:nvPicPr>
        <p:blipFill rotWithShape="1">
          <a:blip r:embed="rId2"/>
          <a:srcRect l="11737" r="35243" b="1"/>
          <a:stretch/>
        </p:blipFill>
        <p:spPr>
          <a:xfrm>
            <a:off x="429369" y="2002056"/>
            <a:ext cx="2957886" cy="418406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sp>
        <p:nvSpPr>
          <p:cNvPr id="3" name="Content Placeholder 2"/>
          <p:cNvSpPr>
            <a:spLocks noGrp="1"/>
          </p:cNvSpPr>
          <p:nvPr>
            <p:ph idx="1"/>
          </p:nvPr>
        </p:nvSpPr>
        <p:spPr>
          <a:xfrm>
            <a:off x="3679466" y="2071316"/>
            <a:ext cx="5035164" cy="4114800"/>
          </a:xfrm>
        </p:spPr>
        <p:txBody>
          <a:bodyPr anchor="t">
            <a:normAutofit/>
          </a:bodyPr>
          <a:lstStyle/>
          <a:p>
            <a:pPr>
              <a:lnSpc>
                <a:spcPct val="90000"/>
              </a:lnSpc>
            </a:pPr>
            <a:r>
              <a:rPr lang="en-US" sz="1300" b="0" i="0">
                <a:effectLst/>
                <a:highlight>
                  <a:srgbClr val="FFFFFF"/>
                </a:highlight>
                <a:latin typeface="Söhne"/>
              </a:rPr>
              <a:t>Starbucks has demonstrated significant strength in market share, bolstered by an effective digital strategy and broad brand popularity. </a:t>
            </a:r>
          </a:p>
          <a:p>
            <a:pPr>
              <a:lnSpc>
                <a:spcPct val="90000"/>
              </a:lnSpc>
            </a:pPr>
            <a:r>
              <a:rPr lang="en-US" sz="1300" b="0" i="0">
                <a:effectLst/>
                <a:highlight>
                  <a:srgbClr val="FFFFFF"/>
                </a:highlight>
                <a:latin typeface="Söhne"/>
              </a:rPr>
              <a:t>The company has effectively utilized its social media platforms and website to engage customers, drive traffic, and facilitate conversions, setting a high industry standard.</a:t>
            </a:r>
          </a:p>
          <a:p>
            <a:pPr>
              <a:lnSpc>
                <a:spcPct val="90000"/>
              </a:lnSpc>
            </a:pPr>
            <a:endParaRPr lang="en-US" sz="1300" b="0" i="0">
              <a:effectLst/>
              <a:highlight>
                <a:srgbClr val="FFFFFF"/>
              </a:highlight>
              <a:latin typeface="Söhne"/>
            </a:endParaRPr>
          </a:p>
          <a:p>
            <a:pPr marL="0" indent="0">
              <a:lnSpc>
                <a:spcPct val="90000"/>
              </a:lnSpc>
              <a:buNone/>
            </a:pPr>
            <a:r>
              <a:rPr lang="en-US" sz="1300" b="1" i="0">
                <a:effectLst/>
                <a:highlight>
                  <a:srgbClr val="FFFFFF"/>
                </a:highlight>
                <a:latin typeface="Söhne"/>
              </a:rPr>
              <a:t>Summary of Strengths</a:t>
            </a:r>
            <a:r>
              <a:rPr lang="en-US" sz="1300" b="0" i="0">
                <a:effectLst/>
                <a:highlight>
                  <a:srgbClr val="FFFFFF"/>
                </a:highlight>
                <a:latin typeface="Söhne"/>
              </a:rPr>
              <a:t>:</a:t>
            </a:r>
          </a:p>
          <a:p>
            <a:pPr>
              <a:lnSpc>
                <a:spcPct val="90000"/>
              </a:lnSpc>
              <a:buFont typeface="Arial" panose="020B0604020202020204" pitchFamily="34" charset="0"/>
              <a:buChar char="•"/>
            </a:pPr>
            <a:r>
              <a:rPr lang="en-US" sz="1300" b="1" i="0">
                <a:effectLst/>
                <a:highlight>
                  <a:srgbClr val="FFFFFF"/>
                </a:highlight>
                <a:latin typeface="Söhne"/>
              </a:rPr>
              <a:t>Market Share</a:t>
            </a:r>
            <a:r>
              <a:rPr lang="en-US" sz="1300" b="0" i="0">
                <a:effectLst/>
                <a:highlight>
                  <a:srgbClr val="FFFFFF"/>
                </a:highlight>
                <a:latin typeface="Söhne"/>
              </a:rPr>
              <a:t>: Starbucks continues to dominate the coffee industry with a substantial market share, reflective of its extensive global footprint and strong customer base.</a:t>
            </a:r>
          </a:p>
          <a:p>
            <a:pPr>
              <a:lnSpc>
                <a:spcPct val="90000"/>
              </a:lnSpc>
              <a:buFont typeface="Arial" panose="020B0604020202020204" pitchFamily="34" charset="0"/>
              <a:buChar char="•"/>
            </a:pPr>
            <a:r>
              <a:rPr lang="en-US" sz="1300" b="1" i="0">
                <a:effectLst/>
                <a:highlight>
                  <a:srgbClr val="FFFFFF"/>
                </a:highlight>
                <a:latin typeface="Söhne"/>
              </a:rPr>
              <a:t>Digital Strategy</a:t>
            </a:r>
            <a:r>
              <a:rPr lang="en-US" sz="1300" b="0" i="0">
                <a:effectLst/>
                <a:highlight>
                  <a:srgbClr val="FFFFFF"/>
                </a:highlight>
                <a:latin typeface="Söhne"/>
              </a:rPr>
              <a:t>: The company excels in digital engagement, utilizing platforms like Instagram and Facebook to maintain high visibility and customer interaction.</a:t>
            </a:r>
          </a:p>
          <a:p>
            <a:pPr>
              <a:lnSpc>
                <a:spcPct val="90000"/>
              </a:lnSpc>
              <a:buFont typeface="Arial" panose="020B0604020202020204" pitchFamily="34" charset="0"/>
              <a:buChar char="•"/>
            </a:pPr>
            <a:r>
              <a:rPr lang="en-US" sz="1300" b="1" i="0">
                <a:effectLst/>
                <a:highlight>
                  <a:srgbClr val="FFFFFF"/>
                </a:highlight>
                <a:latin typeface="Söhne"/>
              </a:rPr>
              <a:t>Brand Popularity</a:t>
            </a:r>
            <a:r>
              <a:rPr lang="en-US" sz="1300" b="0" i="0">
                <a:effectLst/>
                <a:highlight>
                  <a:srgbClr val="FFFFFF"/>
                </a:highlight>
                <a:latin typeface="Söhne"/>
              </a:rPr>
              <a:t>: Starbucks remains a highly recognized and respected brand, synonymous with quality and innovation, which appeals to a wide range of consumers.</a:t>
            </a:r>
          </a:p>
          <a:p>
            <a:pPr marL="0" indent="0">
              <a:lnSpc>
                <a:spcPct val="90000"/>
              </a:lnSpc>
              <a:buNone/>
            </a:pPr>
            <a:endParaRPr lang="en-US" sz="13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D3D500-8850-ABB5-1B2D-24202A9802CC}"/>
              </a:ext>
            </a:extLst>
          </p:cNvPr>
          <p:cNvSpPr>
            <a:spLocks noGrp="1"/>
          </p:cNvSpPr>
          <p:nvPr>
            <p:ph type="title"/>
          </p:nvPr>
        </p:nvSpPr>
        <p:spPr>
          <a:xfrm>
            <a:off x="628650" y="365125"/>
            <a:ext cx="7886700" cy="1325563"/>
          </a:xfrm>
        </p:spPr>
        <p:txBody>
          <a:bodyPr>
            <a:normAutofit/>
          </a:bodyPr>
          <a:lstStyle/>
          <a:p>
            <a:pPr>
              <a:lnSpc>
                <a:spcPct val="107000"/>
              </a:lnSpc>
              <a:spcBef>
                <a:spcPts val="1800"/>
              </a:spcBef>
              <a:spcAft>
                <a:spcPts val="400"/>
              </a:spcAft>
            </a:pPr>
            <a:r>
              <a:rPr lang="en-US" sz="4700" b="1" dirty="0"/>
              <a:t>Recommendations</a:t>
            </a:r>
            <a:endParaRPr lang="en-IN" sz="4700" b="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1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777" y="1677373"/>
            <a:ext cx="8140446" cy="18288"/>
          </a:xfrm>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40446" h="18288" fill="none" extrusionOk="0">
                <a:moveTo>
                  <a:pt x="0" y="0"/>
                </a:moveTo>
                <a:cubicBezTo>
                  <a:pt x="94920" y="9103"/>
                  <a:pt x="287892" y="-4966"/>
                  <a:pt x="434157" y="0"/>
                </a:cubicBezTo>
                <a:cubicBezTo>
                  <a:pt x="580422" y="4966"/>
                  <a:pt x="943595" y="-14182"/>
                  <a:pt x="1193932" y="0"/>
                </a:cubicBezTo>
                <a:cubicBezTo>
                  <a:pt x="1444270" y="14182"/>
                  <a:pt x="1472129" y="5523"/>
                  <a:pt x="1628089" y="0"/>
                </a:cubicBezTo>
                <a:cubicBezTo>
                  <a:pt x="1784049" y="-5523"/>
                  <a:pt x="1962419" y="-17322"/>
                  <a:pt x="2225055" y="0"/>
                </a:cubicBezTo>
                <a:cubicBezTo>
                  <a:pt x="2487691" y="17322"/>
                  <a:pt x="2700681" y="1311"/>
                  <a:pt x="3066235" y="0"/>
                </a:cubicBezTo>
                <a:cubicBezTo>
                  <a:pt x="3431789" y="-1311"/>
                  <a:pt x="3405662" y="25081"/>
                  <a:pt x="3744605" y="0"/>
                </a:cubicBezTo>
                <a:cubicBezTo>
                  <a:pt x="4083548" y="-25081"/>
                  <a:pt x="4265111" y="-11945"/>
                  <a:pt x="4504380" y="0"/>
                </a:cubicBezTo>
                <a:cubicBezTo>
                  <a:pt x="4743649" y="11945"/>
                  <a:pt x="4860394" y="-2832"/>
                  <a:pt x="5101346" y="0"/>
                </a:cubicBezTo>
                <a:cubicBezTo>
                  <a:pt x="5342298" y="2832"/>
                  <a:pt x="5456387" y="23676"/>
                  <a:pt x="5779717" y="0"/>
                </a:cubicBezTo>
                <a:cubicBezTo>
                  <a:pt x="6103047" y="-23676"/>
                  <a:pt x="6270379" y="-37291"/>
                  <a:pt x="6620896" y="0"/>
                </a:cubicBezTo>
                <a:cubicBezTo>
                  <a:pt x="6971413" y="37291"/>
                  <a:pt x="6989068" y="24674"/>
                  <a:pt x="7136458" y="0"/>
                </a:cubicBezTo>
                <a:cubicBezTo>
                  <a:pt x="7283848" y="-24674"/>
                  <a:pt x="7752532" y="-22436"/>
                  <a:pt x="8140446" y="0"/>
                </a:cubicBezTo>
                <a:cubicBezTo>
                  <a:pt x="8140314" y="7702"/>
                  <a:pt x="8140234" y="13511"/>
                  <a:pt x="8140446" y="18288"/>
                </a:cubicBezTo>
                <a:cubicBezTo>
                  <a:pt x="7906329" y="-3043"/>
                  <a:pt x="7681180" y="27465"/>
                  <a:pt x="7543480" y="18288"/>
                </a:cubicBezTo>
                <a:cubicBezTo>
                  <a:pt x="7405780" y="9111"/>
                  <a:pt x="7216607" y="3660"/>
                  <a:pt x="7109323" y="18288"/>
                </a:cubicBezTo>
                <a:cubicBezTo>
                  <a:pt x="7002039" y="32916"/>
                  <a:pt x="6576231" y="42692"/>
                  <a:pt x="6430952" y="18288"/>
                </a:cubicBezTo>
                <a:cubicBezTo>
                  <a:pt x="6285673" y="-6116"/>
                  <a:pt x="6138840" y="34521"/>
                  <a:pt x="5915391" y="18288"/>
                </a:cubicBezTo>
                <a:cubicBezTo>
                  <a:pt x="5691942" y="2055"/>
                  <a:pt x="5459460" y="51666"/>
                  <a:pt x="5237020" y="18288"/>
                </a:cubicBezTo>
                <a:cubicBezTo>
                  <a:pt x="5014580" y="-15090"/>
                  <a:pt x="4747677" y="40449"/>
                  <a:pt x="4558650" y="18288"/>
                </a:cubicBezTo>
                <a:cubicBezTo>
                  <a:pt x="4369623" y="-3873"/>
                  <a:pt x="4146061" y="12568"/>
                  <a:pt x="3880279" y="18288"/>
                </a:cubicBezTo>
                <a:cubicBezTo>
                  <a:pt x="3614497" y="24008"/>
                  <a:pt x="3473808" y="-12908"/>
                  <a:pt x="3201909" y="18288"/>
                </a:cubicBezTo>
                <a:cubicBezTo>
                  <a:pt x="2930010" y="49484"/>
                  <a:pt x="2728175" y="-3430"/>
                  <a:pt x="2604943" y="18288"/>
                </a:cubicBezTo>
                <a:cubicBezTo>
                  <a:pt x="2481711" y="40006"/>
                  <a:pt x="2004334" y="26952"/>
                  <a:pt x="1845168" y="18288"/>
                </a:cubicBezTo>
                <a:cubicBezTo>
                  <a:pt x="1686003" y="9624"/>
                  <a:pt x="1375070" y="37580"/>
                  <a:pt x="1166797" y="18288"/>
                </a:cubicBezTo>
                <a:cubicBezTo>
                  <a:pt x="958524" y="-1004"/>
                  <a:pt x="342846" y="8880"/>
                  <a:pt x="0" y="18288"/>
                </a:cubicBezTo>
                <a:cubicBezTo>
                  <a:pt x="129" y="13298"/>
                  <a:pt x="-675" y="6857"/>
                  <a:pt x="0" y="0"/>
                </a:cubicBezTo>
                <a:close/>
              </a:path>
              <a:path w="8140446" h="18288" stroke="0" extrusionOk="0">
                <a:moveTo>
                  <a:pt x="0" y="0"/>
                </a:moveTo>
                <a:cubicBezTo>
                  <a:pt x="142435" y="-24533"/>
                  <a:pt x="380026" y="17447"/>
                  <a:pt x="596966" y="0"/>
                </a:cubicBezTo>
                <a:cubicBezTo>
                  <a:pt x="813906" y="-17447"/>
                  <a:pt x="830530" y="13462"/>
                  <a:pt x="1031123" y="0"/>
                </a:cubicBezTo>
                <a:cubicBezTo>
                  <a:pt x="1231716" y="-13462"/>
                  <a:pt x="1634038" y="0"/>
                  <a:pt x="1872303" y="0"/>
                </a:cubicBezTo>
                <a:cubicBezTo>
                  <a:pt x="2110568" y="0"/>
                  <a:pt x="2261934" y="-25727"/>
                  <a:pt x="2469269" y="0"/>
                </a:cubicBezTo>
                <a:cubicBezTo>
                  <a:pt x="2676604" y="25727"/>
                  <a:pt x="2790440" y="16284"/>
                  <a:pt x="3066235" y="0"/>
                </a:cubicBezTo>
                <a:cubicBezTo>
                  <a:pt x="3342030" y="-16284"/>
                  <a:pt x="3685603" y="41976"/>
                  <a:pt x="3907414" y="0"/>
                </a:cubicBezTo>
                <a:cubicBezTo>
                  <a:pt x="4129225" y="-41976"/>
                  <a:pt x="4177416" y="-7598"/>
                  <a:pt x="4422976" y="0"/>
                </a:cubicBezTo>
                <a:cubicBezTo>
                  <a:pt x="4668536" y="7598"/>
                  <a:pt x="5023499" y="-28058"/>
                  <a:pt x="5264155" y="0"/>
                </a:cubicBezTo>
                <a:cubicBezTo>
                  <a:pt x="5504811" y="28058"/>
                  <a:pt x="5703675" y="13288"/>
                  <a:pt x="6105335" y="0"/>
                </a:cubicBezTo>
                <a:cubicBezTo>
                  <a:pt x="6506995" y="-13288"/>
                  <a:pt x="6455516" y="-5124"/>
                  <a:pt x="6783705" y="0"/>
                </a:cubicBezTo>
                <a:cubicBezTo>
                  <a:pt x="7111894" y="5124"/>
                  <a:pt x="7512856" y="10604"/>
                  <a:pt x="8140446" y="0"/>
                </a:cubicBezTo>
                <a:cubicBezTo>
                  <a:pt x="8140458" y="8833"/>
                  <a:pt x="8140986" y="9830"/>
                  <a:pt x="8140446" y="18288"/>
                </a:cubicBezTo>
                <a:cubicBezTo>
                  <a:pt x="7959314" y="3345"/>
                  <a:pt x="7870113" y="10437"/>
                  <a:pt x="7706289" y="18288"/>
                </a:cubicBezTo>
                <a:cubicBezTo>
                  <a:pt x="7542465" y="26139"/>
                  <a:pt x="7157940" y="17482"/>
                  <a:pt x="6865109" y="18288"/>
                </a:cubicBezTo>
                <a:cubicBezTo>
                  <a:pt x="6572278" y="19094"/>
                  <a:pt x="6524256" y="38051"/>
                  <a:pt x="6349548" y="18288"/>
                </a:cubicBezTo>
                <a:cubicBezTo>
                  <a:pt x="6174840" y="-1475"/>
                  <a:pt x="5951624" y="174"/>
                  <a:pt x="5671177" y="18288"/>
                </a:cubicBezTo>
                <a:cubicBezTo>
                  <a:pt x="5390730" y="36402"/>
                  <a:pt x="5222992" y="60058"/>
                  <a:pt x="4829998" y="18288"/>
                </a:cubicBezTo>
                <a:cubicBezTo>
                  <a:pt x="4437004" y="-23482"/>
                  <a:pt x="4344181" y="39087"/>
                  <a:pt x="4151627" y="18288"/>
                </a:cubicBezTo>
                <a:cubicBezTo>
                  <a:pt x="3959073" y="-2511"/>
                  <a:pt x="3886970" y="32875"/>
                  <a:pt x="3717470" y="18288"/>
                </a:cubicBezTo>
                <a:cubicBezTo>
                  <a:pt x="3547970" y="3701"/>
                  <a:pt x="3451521" y="31872"/>
                  <a:pt x="3201909" y="18288"/>
                </a:cubicBezTo>
                <a:cubicBezTo>
                  <a:pt x="2952297" y="4704"/>
                  <a:pt x="2543413" y="6029"/>
                  <a:pt x="2360729" y="18288"/>
                </a:cubicBezTo>
                <a:cubicBezTo>
                  <a:pt x="2178045" y="30547"/>
                  <a:pt x="1906056" y="25847"/>
                  <a:pt x="1682359" y="18288"/>
                </a:cubicBezTo>
                <a:cubicBezTo>
                  <a:pt x="1458662" y="10730"/>
                  <a:pt x="1330405" y="8046"/>
                  <a:pt x="1166797" y="18288"/>
                </a:cubicBezTo>
                <a:cubicBezTo>
                  <a:pt x="1003189" y="28530"/>
                  <a:pt x="278098" y="19533"/>
                  <a:pt x="0" y="18288"/>
                </a:cubicBezTo>
                <a:cubicBezTo>
                  <a:pt x="74" y="14054"/>
                  <a:pt x="-46" y="699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64E84BE-5972-76FB-99A8-3DAF51491889}"/>
              </a:ext>
            </a:extLst>
          </p:cNvPr>
          <p:cNvSpPr>
            <a:spLocks noGrp="1"/>
          </p:cNvSpPr>
          <p:nvPr>
            <p:ph idx="1"/>
          </p:nvPr>
        </p:nvSpPr>
        <p:spPr>
          <a:xfrm>
            <a:off x="628650" y="1929384"/>
            <a:ext cx="7886700" cy="4251960"/>
          </a:xfrm>
        </p:spPr>
        <p:txBody>
          <a:bodyPr>
            <a:normAutofit fontScale="62500" lnSpcReduction="20000"/>
          </a:bodyPr>
          <a:lstStyle/>
          <a:p>
            <a:pPr>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To boost sales and appeal across diverse generations, Starbucks should tailor their approach with the following strategies: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For Gen Z: Capitalize on digital platforms by partnering with influencers and creating viral social media challenges. Introduce sustainable practices and products to resonate with their environmental consciousness. Gen Z values authenticity, so Starbucks should highlight the brand's ethical sourcing and community initiatives.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For Millennials: Continue with loyalty programs that offer personalized rewards. Plan limited-time retail events and promotions for millennials who prefer to experience new things. Make shopping and paying simpler for tech-savvy, on-the-go customers by improving the mobile app.</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For Gen X: To appeal to Gen X's realistic side, focus on quality and dependability. Provide a comfortable in-store experience for this demographic, who may value a peaceful environment to work or relax. Offer premium products and services that cater to their willingness to pay for added value.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For Baby Boomers: Provide excellent customer service and a community feel within stores. Baby Boomers may appreciate traditional marketing techniques, such as direct mail coupons or community boards highlighting local events and offerings.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Across all generations, diversify product offerings with healthy options and expand plant-based alternatives. Keep adding new regional and international tastes to the menu. Spend money on teaching your staff to give better customer service and make the store experience better overall. Environmentally conscious and ethical brands are popular nowadays.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Starbucks can draw more customers, increase sales across all generations, and beat the competition by concentrating on personalized experiences, leveraging technology to simplify things, and following ethical and sustainable business practices.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900" b="0" i="0" dirty="0">
              <a:effectLst/>
              <a:highlight>
                <a:srgbClr val="FFFFFF"/>
              </a:highlight>
              <a:latin typeface="Söhne"/>
            </a:endParaRPr>
          </a:p>
        </p:txBody>
      </p:sp>
    </p:spTree>
    <p:extLst>
      <p:ext uri="{BB962C8B-B14F-4D97-AF65-F5344CB8AC3E}">
        <p14:creationId xmlns:p14="http://schemas.microsoft.com/office/powerpoint/2010/main" val="1607330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365125"/>
            <a:ext cx="7886700" cy="1325563"/>
          </a:xfrm>
        </p:spPr>
        <p:txBody>
          <a:bodyPr>
            <a:normAutofit/>
          </a:bodyPr>
          <a:lstStyle/>
          <a:p>
            <a:r>
              <a:rPr lang="en-US" sz="4700" b="1" dirty="0"/>
              <a:t>References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777" y="1677373"/>
            <a:ext cx="8140446" cy="18288"/>
          </a:xfrm>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40446" h="18288" fill="none" extrusionOk="0">
                <a:moveTo>
                  <a:pt x="0" y="0"/>
                </a:moveTo>
                <a:cubicBezTo>
                  <a:pt x="94920" y="9103"/>
                  <a:pt x="287892" y="-4966"/>
                  <a:pt x="434157" y="0"/>
                </a:cubicBezTo>
                <a:cubicBezTo>
                  <a:pt x="580422" y="4966"/>
                  <a:pt x="943595" y="-14182"/>
                  <a:pt x="1193932" y="0"/>
                </a:cubicBezTo>
                <a:cubicBezTo>
                  <a:pt x="1444270" y="14182"/>
                  <a:pt x="1472129" y="5523"/>
                  <a:pt x="1628089" y="0"/>
                </a:cubicBezTo>
                <a:cubicBezTo>
                  <a:pt x="1784049" y="-5523"/>
                  <a:pt x="1962419" y="-17322"/>
                  <a:pt x="2225055" y="0"/>
                </a:cubicBezTo>
                <a:cubicBezTo>
                  <a:pt x="2487691" y="17322"/>
                  <a:pt x="2700681" y="1311"/>
                  <a:pt x="3066235" y="0"/>
                </a:cubicBezTo>
                <a:cubicBezTo>
                  <a:pt x="3431789" y="-1311"/>
                  <a:pt x="3405662" y="25081"/>
                  <a:pt x="3744605" y="0"/>
                </a:cubicBezTo>
                <a:cubicBezTo>
                  <a:pt x="4083548" y="-25081"/>
                  <a:pt x="4265111" y="-11945"/>
                  <a:pt x="4504380" y="0"/>
                </a:cubicBezTo>
                <a:cubicBezTo>
                  <a:pt x="4743649" y="11945"/>
                  <a:pt x="4860394" y="-2832"/>
                  <a:pt x="5101346" y="0"/>
                </a:cubicBezTo>
                <a:cubicBezTo>
                  <a:pt x="5342298" y="2832"/>
                  <a:pt x="5456387" y="23676"/>
                  <a:pt x="5779717" y="0"/>
                </a:cubicBezTo>
                <a:cubicBezTo>
                  <a:pt x="6103047" y="-23676"/>
                  <a:pt x="6270379" y="-37291"/>
                  <a:pt x="6620896" y="0"/>
                </a:cubicBezTo>
                <a:cubicBezTo>
                  <a:pt x="6971413" y="37291"/>
                  <a:pt x="6989068" y="24674"/>
                  <a:pt x="7136458" y="0"/>
                </a:cubicBezTo>
                <a:cubicBezTo>
                  <a:pt x="7283848" y="-24674"/>
                  <a:pt x="7752532" y="-22436"/>
                  <a:pt x="8140446" y="0"/>
                </a:cubicBezTo>
                <a:cubicBezTo>
                  <a:pt x="8140314" y="7702"/>
                  <a:pt x="8140234" y="13511"/>
                  <a:pt x="8140446" y="18288"/>
                </a:cubicBezTo>
                <a:cubicBezTo>
                  <a:pt x="7906329" y="-3043"/>
                  <a:pt x="7681180" y="27465"/>
                  <a:pt x="7543480" y="18288"/>
                </a:cubicBezTo>
                <a:cubicBezTo>
                  <a:pt x="7405780" y="9111"/>
                  <a:pt x="7216607" y="3660"/>
                  <a:pt x="7109323" y="18288"/>
                </a:cubicBezTo>
                <a:cubicBezTo>
                  <a:pt x="7002039" y="32916"/>
                  <a:pt x="6576231" y="42692"/>
                  <a:pt x="6430952" y="18288"/>
                </a:cubicBezTo>
                <a:cubicBezTo>
                  <a:pt x="6285673" y="-6116"/>
                  <a:pt x="6138840" y="34521"/>
                  <a:pt x="5915391" y="18288"/>
                </a:cubicBezTo>
                <a:cubicBezTo>
                  <a:pt x="5691942" y="2055"/>
                  <a:pt x="5459460" y="51666"/>
                  <a:pt x="5237020" y="18288"/>
                </a:cubicBezTo>
                <a:cubicBezTo>
                  <a:pt x="5014580" y="-15090"/>
                  <a:pt x="4747677" y="40449"/>
                  <a:pt x="4558650" y="18288"/>
                </a:cubicBezTo>
                <a:cubicBezTo>
                  <a:pt x="4369623" y="-3873"/>
                  <a:pt x="4146061" y="12568"/>
                  <a:pt x="3880279" y="18288"/>
                </a:cubicBezTo>
                <a:cubicBezTo>
                  <a:pt x="3614497" y="24008"/>
                  <a:pt x="3473808" y="-12908"/>
                  <a:pt x="3201909" y="18288"/>
                </a:cubicBezTo>
                <a:cubicBezTo>
                  <a:pt x="2930010" y="49484"/>
                  <a:pt x="2728175" y="-3430"/>
                  <a:pt x="2604943" y="18288"/>
                </a:cubicBezTo>
                <a:cubicBezTo>
                  <a:pt x="2481711" y="40006"/>
                  <a:pt x="2004334" y="26952"/>
                  <a:pt x="1845168" y="18288"/>
                </a:cubicBezTo>
                <a:cubicBezTo>
                  <a:pt x="1686003" y="9624"/>
                  <a:pt x="1375070" y="37580"/>
                  <a:pt x="1166797" y="18288"/>
                </a:cubicBezTo>
                <a:cubicBezTo>
                  <a:pt x="958524" y="-1004"/>
                  <a:pt x="342846" y="8880"/>
                  <a:pt x="0" y="18288"/>
                </a:cubicBezTo>
                <a:cubicBezTo>
                  <a:pt x="129" y="13298"/>
                  <a:pt x="-675" y="6857"/>
                  <a:pt x="0" y="0"/>
                </a:cubicBezTo>
                <a:close/>
              </a:path>
              <a:path w="8140446" h="18288" stroke="0" extrusionOk="0">
                <a:moveTo>
                  <a:pt x="0" y="0"/>
                </a:moveTo>
                <a:cubicBezTo>
                  <a:pt x="142435" y="-24533"/>
                  <a:pt x="380026" y="17447"/>
                  <a:pt x="596966" y="0"/>
                </a:cubicBezTo>
                <a:cubicBezTo>
                  <a:pt x="813906" y="-17447"/>
                  <a:pt x="830530" y="13462"/>
                  <a:pt x="1031123" y="0"/>
                </a:cubicBezTo>
                <a:cubicBezTo>
                  <a:pt x="1231716" y="-13462"/>
                  <a:pt x="1634038" y="0"/>
                  <a:pt x="1872303" y="0"/>
                </a:cubicBezTo>
                <a:cubicBezTo>
                  <a:pt x="2110568" y="0"/>
                  <a:pt x="2261934" y="-25727"/>
                  <a:pt x="2469269" y="0"/>
                </a:cubicBezTo>
                <a:cubicBezTo>
                  <a:pt x="2676604" y="25727"/>
                  <a:pt x="2790440" y="16284"/>
                  <a:pt x="3066235" y="0"/>
                </a:cubicBezTo>
                <a:cubicBezTo>
                  <a:pt x="3342030" y="-16284"/>
                  <a:pt x="3685603" y="41976"/>
                  <a:pt x="3907414" y="0"/>
                </a:cubicBezTo>
                <a:cubicBezTo>
                  <a:pt x="4129225" y="-41976"/>
                  <a:pt x="4177416" y="-7598"/>
                  <a:pt x="4422976" y="0"/>
                </a:cubicBezTo>
                <a:cubicBezTo>
                  <a:pt x="4668536" y="7598"/>
                  <a:pt x="5023499" y="-28058"/>
                  <a:pt x="5264155" y="0"/>
                </a:cubicBezTo>
                <a:cubicBezTo>
                  <a:pt x="5504811" y="28058"/>
                  <a:pt x="5703675" y="13288"/>
                  <a:pt x="6105335" y="0"/>
                </a:cubicBezTo>
                <a:cubicBezTo>
                  <a:pt x="6506995" y="-13288"/>
                  <a:pt x="6455516" y="-5124"/>
                  <a:pt x="6783705" y="0"/>
                </a:cubicBezTo>
                <a:cubicBezTo>
                  <a:pt x="7111894" y="5124"/>
                  <a:pt x="7512856" y="10604"/>
                  <a:pt x="8140446" y="0"/>
                </a:cubicBezTo>
                <a:cubicBezTo>
                  <a:pt x="8140458" y="8833"/>
                  <a:pt x="8140986" y="9830"/>
                  <a:pt x="8140446" y="18288"/>
                </a:cubicBezTo>
                <a:cubicBezTo>
                  <a:pt x="7959314" y="3345"/>
                  <a:pt x="7870113" y="10437"/>
                  <a:pt x="7706289" y="18288"/>
                </a:cubicBezTo>
                <a:cubicBezTo>
                  <a:pt x="7542465" y="26139"/>
                  <a:pt x="7157940" y="17482"/>
                  <a:pt x="6865109" y="18288"/>
                </a:cubicBezTo>
                <a:cubicBezTo>
                  <a:pt x="6572278" y="19094"/>
                  <a:pt x="6524256" y="38051"/>
                  <a:pt x="6349548" y="18288"/>
                </a:cubicBezTo>
                <a:cubicBezTo>
                  <a:pt x="6174840" y="-1475"/>
                  <a:pt x="5951624" y="174"/>
                  <a:pt x="5671177" y="18288"/>
                </a:cubicBezTo>
                <a:cubicBezTo>
                  <a:pt x="5390730" y="36402"/>
                  <a:pt x="5222992" y="60058"/>
                  <a:pt x="4829998" y="18288"/>
                </a:cubicBezTo>
                <a:cubicBezTo>
                  <a:pt x="4437004" y="-23482"/>
                  <a:pt x="4344181" y="39087"/>
                  <a:pt x="4151627" y="18288"/>
                </a:cubicBezTo>
                <a:cubicBezTo>
                  <a:pt x="3959073" y="-2511"/>
                  <a:pt x="3886970" y="32875"/>
                  <a:pt x="3717470" y="18288"/>
                </a:cubicBezTo>
                <a:cubicBezTo>
                  <a:pt x="3547970" y="3701"/>
                  <a:pt x="3451521" y="31872"/>
                  <a:pt x="3201909" y="18288"/>
                </a:cubicBezTo>
                <a:cubicBezTo>
                  <a:pt x="2952297" y="4704"/>
                  <a:pt x="2543413" y="6029"/>
                  <a:pt x="2360729" y="18288"/>
                </a:cubicBezTo>
                <a:cubicBezTo>
                  <a:pt x="2178045" y="30547"/>
                  <a:pt x="1906056" y="25847"/>
                  <a:pt x="1682359" y="18288"/>
                </a:cubicBezTo>
                <a:cubicBezTo>
                  <a:pt x="1458662" y="10730"/>
                  <a:pt x="1330405" y="8046"/>
                  <a:pt x="1166797" y="18288"/>
                </a:cubicBezTo>
                <a:cubicBezTo>
                  <a:pt x="1003189" y="28530"/>
                  <a:pt x="278098" y="19533"/>
                  <a:pt x="0" y="18288"/>
                </a:cubicBezTo>
                <a:cubicBezTo>
                  <a:pt x="74" y="14054"/>
                  <a:pt x="-46" y="699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28650" y="1929384"/>
            <a:ext cx="7886700" cy="4251960"/>
          </a:xfrm>
        </p:spPr>
        <p:txBody>
          <a:bodyPr>
            <a:normAutofit/>
          </a:bodyPr>
          <a:lstStyle/>
          <a:p>
            <a:pPr>
              <a:lnSpc>
                <a:spcPct val="90000"/>
              </a:lnSpc>
            </a:pPr>
            <a:r>
              <a:rPr lang="en-US" sz="1300">
                <a:effectLst/>
                <a:latin typeface="Times New Roman" panose="02020603050405020304" pitchFamily="18" charset="0"/>
              </a:rPr>
              <a:t>Analytics, G. (n.d.). </a:t>
            </a:r>
            <a:r>
              <a:rPr lang="en-US" sz="1300" i="1">
                <a:effectLst/>
                <a:latin typeface="Times New Roman" panose="02020603050405020304" pitchFamily="18" charset="0"/>
              </a:rPr>
              <a:t>How Does Consumer Foot Traffic to Starbucks Compare to its Competitors?</a:t>
            </a:r>
            <a:endParaRPr lang="en-US" sz="1300">
              <a:effectLst/>
              <a:latin typeface="Times New Roman" panose="02020603050405020304" pitchFamily="18" charset="0"/>
            </a:endParaRPr>
          </a:p>
          <a:p>
            <a:pPr>
              <a:lnSpc>
                <a:spcPct val="90000"/>
              </a:lnSpc>
            </a:pPr>
            <a:r>
              <a:rPr lang="en-US" sz="1300">
                <a:effectLst/>
                <a:latin typeface="Times New Roman" panose="02020603050405020304" pitchFamily="18" charset="0"/>
              </a:rPr>
              <a:t>Gravy Analytics. Retrieved from https://gravyanalytics.com/blog/how-does-consumer-</a:t>
            </a:r>
          </a:p>
          <a:p>
            <a:pPr>
              <a:lnSpc>
                <a:spcPct val="90000"/>
              </a:lnSpc>
            </a:pPr>
            <a:r>
              <a:rPr lang="en-US" sz="1300">
                <a:effectLst/>
                <a:latin typeface="Times New Roman" panose="02020603050405020304" pitchFamily="18" charset="0"/>
              </a:rPr>
              <a:t>foot-traffic-starbucks-compare-to-</a:t>
            </a:r>
          </a:p>
          <a:p>
            <a:pPr>
              <a:lnSpc>
                <a:spcPct val="90000"/>
              </a:lnSpc>
            </a:pPr>
            <a:r>
              <a:rPr lang="en-US" sz="1300">
                <a:effectLst/>
                <a:latin typeface="Times New Roman" panose="02020603050405020304" pitchFamily="18" charset="0"/>
              </a:rPr>
              <a:t>competitors/#:~:text=Foot%20traffic%20to%20Starbucks%2C%20the,Dunkin'%20Donut</a:t>
            </a:r>
          </a:p>
          <a:p>
            <a:pPr>
              <a:lnSpc>
                <a:spcPct val="90000"/>
              </a:lnSpc>
            </a:pPr>
            <a:r>
              <a:rPr lang="en-US" sz="1300">
                <a:effectLst/>
                <a:latin typeface="Times New Roman" panose="02020603050405020304" pitchFamily="18" charset="0"/>
              </a:rPr>
              <a:t>s%20saw%20a%20decrease.</a:t>
            </a:r>
          </a:p>
          <a:p>
            <a:pPr>
              <a:lnSpc>
                <a:spcPct val="90000"/>
              </a:lnSpc>
            </a:pPr>
            <a:r>
              <a:rPr lang="en-US" sz="1300">
                <a:effectLst/>
                <a:latin typeface="Times New Roman" panose="02020603050405020304" pitchFamily="18" charset="0"/>
              </a:rPr>
              <a:t>Analytics, G. (July 25, 2023). </a:t>
            </a:r>
            <a:r>
              <a:rPr lang="en-US" sz="1300" i="1">
                <a:effectLst/>
                <a:latin typeface="Times New Roman" panose="02020603050405020304" pitchFamily="18" charset="0"/>
              </a:rPr>
              <a:t>What Starbucks Foot Traffic Tells Us About Current Coffee</a:t>
            </a:r>
            <a:endParaRPr lang="en-US" sz="1300">
              <a:effectLst/>
              <a:latin typeface="Times New Roman" panose="02020603050405020304" pitchFamily="18" charset="0"/>
            </a:endParaRPr>
          </a:p>
          <a:p>
            <a:pPr>
              <a:lnSpc>
                <a:spcPct val="90000"/>
              </a:lnSpc>
            </a:pPr>
            <a:r>
              <a:rPr lang="en-US" sz="1300" i="1">
                <a:effectLst/>
                <a:latin typeface="Times New Roman" panose="02020603050405020304" pitchFamily="18" charset="0"/>
              </a:rPr>
              <a:t>Consumer Trends.</a:t>
            </a:r>
            <a:r>
              <a:rPr lang="en-US" sz="1300">
                <a:effectLst/>
                <a:latin typeface="Times New Roman" panose="02020603050405020304" pitchFamily="18" charset="0"/>
              </a:rPr>
              <a:t> Gravy Analytics. Retrieved from</a:t>
            </a:r>
          </a:p>
          <a:p>
            <a:pPr>
              <a:lnSpc>
                <a:spcPct val="90000"/>
              </a:lnSpc>
            </a:pPr>
            <a:r>
              <a:rPr lang="en-US" sz="1300">
                <a:effectLst/>
                <a:latin typeface="Times New Roman" panose="02020603050405020304" pitchFamily="18" charset="0"/>
              </a:rPr>
              <a:t>https://gravyanalytics.com/blog/starbucks-foot-traffic-current-coffee-consumer-</a:t>
            </a:r>
          </a:p>
          <a:p>
            <a:pPr>
              <a:lnSpc>
                <a:spcPct val="90000"/>
              </a:lnSpc>
            </a:pPr>
            <a:r>
              <a:rPr lang="en-US" sz="1300">
                <a:effectLst/>
                <a:latin typeface="Times New Roman" panose="02020603050405020304" pitchFamily="18" charset="0"/>
              </a:rPr>
              <a:t>trends/#:~:text=Starbucks%20experienced%20a%20fairly%20notable,declining%20sligh</a:t>
            </a:r>
          </a:p>
          <a:p>
            <a:pPr>
              <a:lnSpc>
                <a:spcPct val="90000"/>
              </a:lnSpc>
            </a:pPr>
            <a:r>
              <a:rPr lang="en-US" sz="1300">
                <a:effectLst/>
                <a:latin typeface="Times New Roman" panose="02020603050405020304" pitchFamily="18" charset="0"/>
              </a:rPr>
              <a:t>tly%20in%20Q2%202023.</a:t>
            </a:r>
          </a:p>
          <a:p>
            <a:pPr>
              <a:lnSpc>
                <a:spcPct val="90000"/>
              </a:lnSpc>
            </a:pPr>
            <a:r>
              <a:rPr lang="en-US" sz="1300">
                <a:effectLst/>
                <a:latin typeface="Times New Roman" panose="02020603050405020304" pitchFamily="18" charset="0"/>
              </a:rPr>
              <a:t>Cucu, E. (Jan 11, 2023). </a:t>
            </a:r>
            <a:r>
              <a:rPr lang="en-US" sz="1300" i="1">
                <a:effectLst/>
                <a:latin typeface="Times New Roman" panose="02020603050405020304" pitchFamily="18" charset="0"/>
              </a:rPr>
              <a:t>[Brand Analysis] Starbucks on Social Media - The Marketing Tactics</a:t>
            </a:r>
            <a:endParaRPr lang="en-US" sz="1300">
              <a:effectLst/>
              <a:latin typeface="Times New Roman" panose="02020603050405020304" pitchFamily="18" charset="0"/>
            </a:endParaRPr>
          </a:p>
          <a:p>
            <a:pPr>
              <a:lnSpc>
                <a:spcPct val="90000"/>
              </a:lnSpc>
            </a:pPr>
            <a:r>
              <a:rPr lang="en-US" sz="1300" i="1">
                <a:effectLst/>
                <a:latin typeface="Times New Roman" panose="02020603050405020304" pitchFamily="18" charset="0"/>
              </a:rPr>
              <a:t>Behind the Brand’s Social Popularity.</a:t>
            </a:r>
            <a:r>
              <a:rPr lang="en-US" sz="1300">
                <a:effectLst/>
                <a:latin typeface="Times New Roman" panose="02020603050405020304" pitchFamily="18" charset="0"/>
              </a:rPr>
              <a:t> socialinsider. Retrieved from</a:t>
            </a:r>
          </a:p>
          <a:p>
            <a:pPr>
              <a:lnSpc>
                <a:spcPct val="90000"/>
              </a:lnSpc>
            </a:pPr>
            <a:r>
              <a:rPr lang="en-US" sz="1300">
                <a:effectLst/>
                <a:latin typeface="Times New Roman" panose="02020603050405020304" pitchFamily="18" charset="0"/>
              </a:rPr>
              <a:t>https://www.socialinsider.io/blog/starbucks-social-media-strategy/</a:t>
            </a:r>
          </a:p>
          <a:p>
            <a:pPr>
              <a:lnSpc>
                <a:spcPct val="90000"/>
              </a:lnSpc>
            </a:pPr>
            <a:r>
              <a:rPr lang="en-US" sz="1300">
                <a:effectLst/>
                <a:latin typeface="Times New Roman" panose="02020603050405020304" pitchFamily="18" charset="0"/>
              </a:rPr>
              <a:t>Johnson, D. O. (Mar 20, 2024). </a:t>
            </a:r>
            <a:r>
              <a:rPr lang="en-US" sz="1300" i="1">
                <a:effectLst/>
                <a:latin typeface="Times New Roman" panose="02020603050405020304" pitchFamily="18" charset="0"/>
              </a:rPr>
              <a:t>Peet's Coffee Vs Starbucks: a Comparative Analysis.</a:t>
            </a:r>
            <a:r>
              <a:rPr lang="en-US" sz="1300">
                <a:effectLst/>
                <a:latin typeface="Times New Roman" panose="02020603050405020304" pitchFamily="18" charset="0"/>
              </a:rPr>
              <a:t> gradesfixer.</a:t>
            </a:r>
          </a:p>
          <a:p>
            <a:pPr>
              <a:lnSpc>
                <a:spcPct val="90000"/>
              </a:lnSpc>
            </a:pPr>
            <a:r>
              <a:rPr lang="en-US" sz="1300">
                <a:effectLst/>
                <a:latin typeface="Times New Roman" panose="02020603050405020304" pitchFamily="18" charset="0"/>
              </a:rPr>
              <a:t>Retrieved from https://gradesfixer.com/free-essay-examples/peets-coffee-vs-starbucks-a-</a:t>
            </a:r>
          </a:p>
          <a:p>
            <a:pPr>
              <a:lnSpc>
                <a:spcPct val="90000"/>
              </a:lnSpc>
            </a:pPr>
            <a:r>
              <a:rPr lang="en-US" sz="1300">
                <a:effectLst/>
                <a:latin typeface="Times New Roman" panose="02020603050405020304" pitchFamily="18" charset="0"/>
              </a:rPr>
              <a:t>comparative-analysis/</a:t>
            </a:r>
          </a:p>
          <a:p>
            <a:pPr>
              <a:lnSpc>
                <a:spcPct val="90000"/>
              </a:lnSpc>
            </a:pPr>
            <a:endParaRPr lang="en-US" sz="13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371E8-1405-85A1-11EB-5DC7D1256FB0}"/>
              </a:ext>
            </a:extLst>
          </p:cNvPr>
          <p:cNvSpPr>
            <a:spLocks noGrp="1"/>
          </p:cNvSpPr>
          <p:nvPr>
            <p:ph type="title"/>
          </p:nvPr>
        </p:nvSpPr>
        <p:spPr/>
        <p:txBody>
          <a:bodyPr/>
          <a:lstStyle/>
          <a:p>
            <a:r>
              <a:rPr lang="en-US" dirty="0"/>
              <a:t>Table of Contents</a:t>
            </a:r>
          </a:p>
        </p:txBody>
      </p:sp>
      <p:sp>
        <p:nvSpPr>
          <p:cNvPr id="3" name="Content Placeholder 2">
            <a:extLst>
              <a:ext uri="{FF2B5EF4-FFF2-40B4-BE49-F238E27FC236}">
                <a16:creationId xmlns:a16="http://schemas.microsoft.com/office/drawing/2014/main" id="{4E0B4939-E61B-F367-234F-B105CD99B9E1}"/>
              </a:ext>
            </a:extLst>
          </p:cNvPr>
          <p:cNvSpPr>
            <a:spLocks noGrp="1"/>
          </p:cNvSpPr>
          <p:nvPr>
            <p:ph idx="1"/>
          </p:nvPr>
        </p:nvSpPr>
        <p:spPr/>
        <p:txBody>
          <a:bodyPr>
            <a:normAutofit fontScale="55000" lnSpcReduction="20000"/>
          </a:bodyPr>
          <a:lstStyle/>
          <a:p>
            <a:pPr marL="0" indent="0">
              <a:buNone/>
            </a:pPr>
            <a:r>
              <a:rPr lang="en-US" sz="3200" b="1" dirty="0"/>
              <a:t>Introduction to Starbucks            					(M)</a:t>
            </a:r>
          </a:p>
          <a:p>
            <a:pPr marL="0" indent="0">
              <a:buNone/>
            </a:pPr>
            <a:r>
              <a:rPr lang="en-US" sz="3200" b="1" dirty="0"/>
              <a:t>Problem Statement							(V)</a:t>
            </a:r>
          </a:p>
          <a:p>
            <a:pPr marL="0" indent="0">
              <a:buNone/>
            </a:pPr>
            <a:r>
              <a:rPr lang="en-US" sz="3200" b="1" dirty="0"/>
              <a:t>Sentiment Analysis								(N)</a:t>
            </a:r>
          </a:p>
          <a:p>
            <a:pPr marL="0" indent="0">
              <a:buNone/>
            </a:pPr>
            <a:r>
              <a:rPr lang="en-US" sz="3200" b="1" dirty="0"/>
              <a:t>Sentiment comparison							(P)</a:t>
            </a:r>
          </a:p>
          <a:p>
            <a:pPr marL="0" indent="0">
              <a:buNone/>
            </a:pPr>
            <a:r>
              <a:rPr lang="en-US" sz="3200" b="1" i="0" dirty="0">
                <a:effectLst/>
                <a:highlight>
                  <a:srgbClr val="FFFFFF"/>
                </a:highlight>
                <a:latin typeface="Söhne"/>
              </a:rPr>
              <a:t>Sentiment Analysis Results						(N,P)</a:t>
            </a:r>
          </a:p>
          <a:p>
            <a:pPr marL="0" indent="0">
              <a:buNone/>
            </a:pPr>
            <a:r>
              <a:rPr lang="en-US" sz="3200" b="1" i="0" dirty="0">
                <a:effectLst/>
                <a:highlight>
                  <a:srgbClr val="FFFFFF"/>
                </a:highlight>
                <a:latin typeface="Söhne"/>
              </a:rPr>
              <a:t>Comparative Insights and Recommendations		(V)</a:t>
            </a:r>
          </a:p>
          <a:p>
            <a:pPr marL="0" indent="0">
              <a:buNone/>
            </a:pPr>
            <a:r>
              <a:rPr lang="en-US" sz="3200" b="1" i="0" dirty="0">
                <a:effectLst/>
                <a:highlight>
                  <a:srgbClr val="FFFFFF"/>
                </a:highlight>
                <a:latin typeface="Söhne"/>
              </a:rPr>
              <a:t>Key Sentiment Insights 							(P)</a:t>
            </a:r>
          </a:p>
          <a:p>
            <a:pPr marL="0" indent="0">
              <a:buNone/>
            </a:pPr>
            <a:r>
              <a:rPr lang="en-US" sz="3200" b="1" i="0" dirty="0">
                <a:effectLst/>
                <a:highlight>
                  <a:srgbClr val="FFFFFF"/>
                </a:highlight>
                <a:latin typeface="Söhne"/>
              </a:rPr>
              <a:t>Common Words in Sentiment Analysis 			(N)</a:t>
            </a:r>
          </a:p>
          <a:p>
            <a:pPr marL="0" indent="0">
              <a:buNone/>
            </a:pPr>
            <a:r>
              <a:rPr lang="en-US" sz="3200" b="1" dirty="0"/>
              <a:t>Social Media Handling and Traffic Data				(V)</a:t>
            </a:r>
          </a:p>
          <a:p>
            <a:pPr marL="0" indent="0">
              <a:buNone/>
            </a:pPr>
            <a:r>
              <a:rPr lang="en-US" sz="3200" b="1" i="0" dirty="0">
                <a:effectLst/>
                <a:highlight>
                  <a:srgbClr val="FFFFFF"/>
                </a:highlight>
                <a:latin typeface="Söhne"/>
              </a:rPr>
              <a:t>Strategy Recommendations						(P,V,N)</a:t>
            </a:r>
          </a:p>
          <a:p>
            <a:pPr marL="0" indent="0">
              <a:buNone/>
            </a:pPr>
            <a:r>
              <a:rPr lang="en-US" sz="3200" b="1" i="0" dirty="0">
                <a:effectLst/>
                <a:highlight>
                  <a:srgbClr val="FFFFFF"/>
                </a:highlight>
                <a:latin typeface="Söhne"/>
              </a:rPr>
              <a:t>Traffic and Engagement Data					</a:t>
            </a:r>
            <a:r>
              <a:rPr lang="en-US" sz="3200" b="1" i="0">
                <a:effectLst/>
                <a:highlight>
                  <a:srgbClr val="FFFFFF"/>
                </a:highlight>
                <a:latin typeface="Söhne"/>
              </a:rPr>
              <a:t>	(P)</a:t>
            </a:r>
            <a:endParaRPr lang="en-US" sz="3200" b="1" i="0" dirty="0">
              <a:effectLst/>
              <a:highlight>
                <a:srgbClr val="FFFFFF"/>
              </a:highlight>
              <a:latin typeface="Söhne"/>
            </a:endParaRPr>
          </a:p>
          <a:p>
            <a:pPr marL="0" indent="0">
              <a:buNone/>
            </a:pPr>
            <a:r>
              <a:rPr lang="en-US" sz="3200" b="1" i="0" dirty="0">
                <a:effectLst/>
                <a:highlight>
                  <a:srgbClr val="FFFFFF"/>
                </a:highlight>
                <a:latin typeface="Söhne"/>
              </a:rPr>
              <a:t>Related Search Trends in the USA					(M)</a:t>
            </a:r>
          </a:p>
          <a:p>
            <a:pPr marL="0" indent="0">
              <a:buNone/>
            </a:pPr>
            <a:r>
              <a:rPr lang="en-US" sz="3200" b="1" dirty="0"/>
              <a:t>Conclusion									(V)</a:t>
            </a:r>
          </a:p>
          <a:p>
            <a:pPr marL="0" indent="0">
              <a:buNone/>
            </a:pPr>
            <a:r>
              <a:rPr lang="en-US" sz="3200" b="1" dirty="0"/>
              <a:t>Recommendations								(P,V,N,M)</a:t>
            </a:r>
          </a:p>
          <a:p>
            <a:pPr marL="0" indent="0">
              <a:buNone/>
            </a:pPr>
            <a:r>
              <a:rPr lang="en-US" sz="3200" b="1" dirty="0"/>
              <a:t>References</a:t>
            </a:r>
            <a:endParaRPr lang="en-US" dirty="0"/>
          </a:p>
        </p:txBody>
      </p:sp>
    </p:spTree>
    <p:extLst>
      <p:ext uri="{BB962C8B-B14F-4D97-AF65-F5344CB8AC3E}">
        <p14:creationId xmlns:p14="http://schemas.microsoft.com/office/powerpoint/2010/main" val="12432179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C65B13-956A-6386-2B84-483123542514}"/>
              </a:ext>
            </a:extLst>
          </p:cNvPr>
          <p:cNvSpPr>
            <a:spLocks noGrp="1"/>
          </p:cNvSpPr>
          <p:nvPr>
            <p:ph idx="1"/>
          </p:nvPr>
        </p:nvSpPr>
        <p:spPr>
          <a:xfrm>
            <a:off x="457200" y="287080"/>
            <a:ext cx="8229600" cy="5839084"/>
          </a:xfrm>
        </p:spPr>
        <p:txBody>
          <a:bodyPr>
            <a:normAutofit fontScale="47500" lnSpcReduction="20000"/>
          </a:bodyPr>
          <a:lstStyle/>
          <a:p>
            <a:r>
              <a:rPr lang="en-US" sz="3200" dirty="0" err="1">
                <a:solidFill>
                  <a:srgbClr val="000000"/>
                </a:solidFill>
                <a:effectLst/>
                <a:latin typeface="Times New Roman" panose="02020603050405020304" pitchFamily="18" charset="0"/>
              </a:rPr>
              <a:t>Justt</a:t>
            </a:r>
            <a:r>
              <a:rPr lang="en-US" sz="3200" dirty="0">
                <a:solidFill>
                  <a:srgbClr val="000000"/>
                </a:solidFill>
                <a:effectLst/>
                <a:latin typeface="Times New Roman" panose="02020603050405020304" pitchFamily="18" charset="0"/>
              </a:rPr>
              <a:t>. (n.d.). </a:t>
            </a:r>
            <a:r>
              <a:rPr lang="en-US" sz="3200" i="1" dirty="0">
                <a:solidFill>
                  <a:srgbClr val="000000"/>
                </a:solidFill>
                <a:effectLst/>
                <a:latin typeface="Times New Roman" panose="02020603050405020304" pitchFamily="18" charset="0"/>
              </a:rPr>
              <a:t>How Starbucks builds customer relationships to improve bottom-line figures.</a:t>
            </a:r>
            <a:r>
              <a:rPr lang="en-US" sz="3200" dirty="0">
                <a:solidFill>
                  <a:srgbClr val="000000"/>
                </a:solidFill>
                <a:effectLst/>
                <a:latin typeface="Times New Roman" panose="02020603050405020304" pitchFamily="18" charset="0"/>
              </a:rPr>
              <a:t> June</a:t>
            </a:r>
          </a:p>
          <a:p>
            <a:r>
              <a:rPr lang="en-US" sz="3200" dirty="0">
                <a:solidFill>
                  <a:srgbClr val="000000"/>
                </a:solidFill>
                <a:effectLst/>
                <a:latin typeface="Times New Roman" panose="02020603050405020304" pitchFamily="18" charset="0"/>
              </a:rPr>
              <a:t>12, 2023: </a:t>
            </a:r>
            <a:r>
              <a:rPr lang="en-US" sz="3200" dirty="0" err="1">
                <a:solidFill>
                  <a:srgbClr val="000000"/>
                </a:solidFill>
                <a:effectLst/>
                <a:latin typeface="Times New Roman" panose="02020603050405020304" pitchFamily="18" charset="0"/>
              </a:rPr>
              <a:t>retaildive</a:t>
            </a:r>
            <a:r>
              <a:rPr lang="en-US" sz="3200" dirty="0">
                <a:solidFill>
                  <a:srgbClr val="000000"/>
                </a:solidFill>
                <a:effectLst/>
                <a:latin typeface="Times New Roman" panose="02020603050405020304" pitchFamily="18" charset="0"/>
              </a:rPr>
              <a:t>. Retrieved from https://</a:t>
            </a:r>
            <a:r>
              <a:rPr lang="en-US" sz="3200" dirty="0" err="1">
                <a:solidFill>
                  <a:srgbClr val="000000"/>
                </a:solidFill>
                <a:effectLst/>
                <a:latin typeface="Times New Roman" panose="02020603050405020304" pitchFamily="18" charset="0"/>
              </a:rPr>
              <a:t>www.retaildive.com</a:t>
            </a:r>
            <a:r>
              <a:rPr lang="en-US" sz="3200" dirty="0">
                <a:solidFill>
                  <a:srgbClr val="000000"/>
                </a:solidFill>
                <a:effectLst/>
                <a:latin typeface="Times New Roman" panose="02020603050405020304" pitchFamily="18" charset="0"/>
              </a:rPr>
              <a:t>/</a:t>
            </a:r>
            <a:r>
              <a:rPr lang="en-US" sz="3200" dirty="0" err="1">
                <a:solidFill>
                  <a:srgbClr val="000000"/>
                </a:solidFill>
                <a:effectLst/>
                <a:latin typeface="Times New Roman" panose="02020603050405020304" pitchFamily="18" charset="0"/>
              </a:rPr>
              <a:t>spons</a:t>
            </a:r>
            <a:r>
              <a:rPr lang="en-US" sz="3200" dirty="0">
                <a:solidFill>
                  <a:srgbClr val="000000"/>
                </a:solidFill>
                <a:effectLst/>
                <a:latin typeface="Times New Roman" panose="02020603050405020304" pitchFamily="18" charset="0"/>
              </a:rPr>
              <a:t>/how-</a:t>
            </a:r>
            <a:r>
              <a:rPr lang="en-US" sz="3200" dirty="0" err="1">
                <a:solidFill>
                  <a:srgbClr val="000000"/>
                </a:solidFill>
                <a:effectLst/>
                <a:latin typeface="Times New Roman" panose="02020603050405020304" pitchFamily="18" charset="0"/>
              </a:rPr>
              <a:t>starbucks</a:t>
            </a:r>
            <a:r>
              <a:rPr lang="en-US" sz="3200" dirty="0">
                <a:solidFill>
                  <a:srgbClr val="000000"/>
                </a:solidFill>
                <a:effectLst/>
                <a:latin typeface="Times New Roman" panose="02020603050405020304" pitchFamily="18" charset="0"/>
              </a:rPr>
              <a:t>-</a:t>
            </a:r>
          </a:p>
          <a:p>
            <a:r>
              <a:rPr lang="en-US" sz="3200" dirty="0">
                <a:solidFill>
                  <a:srgbClr val="000000"/>
                </a:solidFill>
                <a:effectLst/>
                <a:latin typeface="Times New Roman" panose="02020603050405020304" pitchFamily="18" charset="0"/>
              </a:rPr>
              <a:t>builds-customer-relationships-to-improve-bottom-line-figures/651999/</a:t>
            </a:r>
          </a:p>
          <a:p>
            <a:r>
              <a:rPr lang="en-US" sz="3200" dirty="0">
                <a:solidFill>
                  <a:srgbClr val="000000"/>
                </a:solidFill>
                <a:effectLst/>
                <a:latin typeface="Times New Roman" panose="02020603050405020304" pitchFamily="18" charset="0"/>
              </a:rPr>
              <a:t>Statista. (February 2024). </a:t>
            </a:r>
            <a:r>
              <a:rPr lang="en-US" sz="3200" i="1" dirty="0">
                <a:solidFill>
                  <a:srgbClr val="000000"/>
                </a:solidFill>
                <a:effectLst/>
                <a:latin typeface="Times New Roman" panose="02020603050405020304" pitchFamily="18" charset="0"/>
              </a:rPr>
              <a:t>Which of the following brands of coffee are your favorite?</a:t>
            </a:r>
            <a:endParaRPr lang="en-US" sz="3200" dirty="0">
              <a:solidFill>
                <a:srgbClr val="000000"/>
              </a:solidFill>
              <a:effectLst/>
              <a:latin typeface="Times New Roman" panose="02020603050405020304" pitchFamily="18" charset="0"/>
            </a:endParaRPr>
          </a:p>
          <a:p>
            <a:r>
              <a:rPr lang="en-US" sz="3200" dirty="0" err="1">
                <a:solidFill>
                  <a:srgbClr val="000000"/>
                </a:solidFill>
                <a:effectLst/>
                <a:latin typeface="Times New Roman" panose="02020603050405020304" pitchFamily="18" charset="0"/>
              </a:rPr>
              <a:t>Statista.com</a:t>
            </a:r>
            <a:r>
              <a:rPr lang="en-US" sz="3200" dirty="0">
                <a:solidFill>
                  <a:srgbClr val="000000"/>
                </a:solidFill>
                <a:effectLst/>
                <a:latin typeface="Times New Roman" panose="02020603050405020304" pitchFamily="18" charset="0"/>
              </a:rPr>
              <a:t>. Retrieved from https://</a:t>
            </a:r>
            <a:r>
              <a:rPr lang="en-US" sz="3200" dirty="0" err="1">
                <a:solidFill>
                  <a:srgbClr val="000000"/>
                </a:solidFill>
                <a:effectLst/>
                <a:latin typeface="Times New Roman" panose="02020603050405020304" pitchFamily="18" charset="0"/>
              </a:rPr>
              <a:t>www.statista.com</a:t>
            </a:r>
            <a:r>
              <a:rPr lang="en-US" sz="3200" dirty="0">
                <a:solidFill>
                  <a:srgbClr val="000000"/>
                </a:solidFill>
                <a:effectLst/>
                <a:latin typeface="Times New Roman" panose="02020603050405020304" pitchFamily="18" charset="0"/>
              </a:rPr>
              <a:t>/statistics/1450633/favorite-coffee-</a:t>
            </a:r>
          </a:p>
          <a:p>
            <a:r>
              <a:rPr lang="en-US" sz="3200" dirty="0">
                <a:solidFill>
                  <a:srgbClr val="000000"/>
                </a:solidFill>
                <a:effectLst/>
                <a:latin typeface="Times New Roman" panose="02020603050405020304" pitchFamily="18" charset="0"/>
              </a:rPr>
              <a:t>brands-among-us-consumers-by-</a:t>
            </a:r>
          </a:p>
          <a:p>
            <a:r>
              <a:rPr lang="en-US" sz="3200" dirty="0">
                <a:solidFill>
                  <a:srgbClr val="000000"/>
                </a:solidFill>
                <a:effectLst/>
                <a:latin typeface="Times New Roman" panose="02020603050405020304" pitchFamily="18" charset="0"/>
              </a:rPr>
              <a:t>generation/#:~:text=According%20to%20a%20recent%20U.S.,Boomers%20seemed%20t</a:t>
            </a:r>
          </a:p>
          <a:p>
            <a:r>
              <a:rPr lang="en-US" sz="3200" dirty="0">
                <a:solidFill>
                  <a:srgbClr val="000000"/>
                </a:solidFill>
                <a:effectLst/>
                <a:latin typeface="Times New Roman" panose="02020603050405020304" pitchFamily="18" charset="0"/>
              </a:rPr>
              <a:t>o%20prefer%20Dunkin'. (DATA)</a:t>
            </a:r>
          </a:p>
          <a:p>
            <a:r>
              <a:rPr lang="en-US" sz="3200" dirty="0">
                <a:solidFill>
                  <a:srgbClr val="000000"/>
                </a:solidFill>
                <a:effectLst/>
                <a:latin typeface="Times New Roman" panose="02020603050405020304" pitchFamily="18" charset="0"/>
              </a:rPr>
              <a:t>Statista. (February 2024). </a:t>
            </a:r>
            <a:r>
              <a:rPr lang="en-US" sz="3200" i="1" dirty="0">
                <a:solidFill>
                  <a:srgbClr val="000000"/>
                </a:solidFill>
                <a:effectLst/>
                <a:latin typeface="Times New Roman" panose="02020603050405020304" pitchFamily="18" charset="0"/>
              </a:rPr>
              <a:t>Which of the following brands of coffee are your favorite?</a:t>
            </a:r>
            <a:endParaRPr lang="en-US" sz="3200" dirty="0">
              <a:solidFill>
                <a:srgbClr val="000000"/>
              </a:solidFill>
              <a:effectLst/>
              <a:latin typeface="Times New Roman" panose="02020603050405020304" pitchFamily="18" charset="0"/>
            </a:endParaRPr>
          </a:p>
          <a:p>
            <a:r>
              <a:rPr lang="en-US" sz="3200" dirty="0" err="1">
                <a:solidFill>
                  <a:srgbClr val="000000"/>
                </a:solidFill>
                <a:effectLst/>
                <a:latin typeface="Times New Roman" panose="02020603050405020304" pitchFamily="18" charset="0"/>
              </a:rPr>
              <a:t>Statista.com</a:t>
            </a:r>
            <a:r>
              <a:rPr lang="en-US" sz="3200" dirty="0">
                <a:solidFill>
                  <a:srgbClr val="000000"/>
                </a:solidFill>
                <a:effectLst/>
                <a:latin typeface="Times New Roman" panose="02020603050405020304" pitchFamily="18" charset="0"/>
              </a:rPr>
              <a:t>. Retrieved from https://</a:t>
            </a:r>
            <a:r>
              <a:rPr lang="en-US" sz="3200" dirty="0" err="1">
                <a:solidFill>
                  <a:srgbClr val="000000"/>
                </a:solidFill>
                <a:effectLst/>
                <a:latin typeface="Times New Roman" panose="02020603050405020304" pitchFamily="18" charset="0"/>
              </a:rPr>
              <a:t>www.statista.com</a:t>
            </a:r>
            <a:r>
              <a:rPr lang="en-US" sz="3200" dirty="0">
                <a:solidFill>
                  <a:srgbClr val="000000"/>
                </a:solidFill>
                <a:effectLst/>
                <a:latin typeface="Times New Roman" panose="02020603050405020304" pitchFamily="18" charset="0"/>
              </a:rPr>
              <a:t>/statistics/1327923/favorite-coffee-</a:t>
            </a:r>
          </a:p>
          <a:p>
            <a:r>
              <a:rPr lang="en-US" sz="3200" dirty="0">
                <a:solidFill>
                  <a:srgbClr val="000000"/>
                </a:solidFill>
                <a:effectLst/>
                <a:latin typeface="Times New Roman" panose="02020603050405020304" pitchFamily="18" charset="0"/>
              </a:rPr>
              <a:t>brands-among-us-</a:t>
            </a:r>
          </a:p>
          <a:p>
            <a:r>
              <a:rPr lang="en-US" sz="3200" dirty="0">
                <a:solidFill>
                  <a:srgbClr val="000000"/>
                </a:solidFill>
                <a:effectLst/>
                <a:latin typeface="Times New Roman" panose="02020603050405020304" pitchFamily="18" charset="0"/>
              </a:rPr>
              <a:t>consumers/#:~:text=According%20to%20a%20recent%20U.S.,of%20respondents'%20vo</a:t>
            </a:r>
          </a:p>
          <a:p>
            <a:r>
              <a:rPr lang="en-US" sz="3200" dirty="0">
                <a:solidFill>
                  <a:srgbClr val="000000"/>
                </a:solidFill>
                <a:effectLst/>
                <a:latin typeface="Times New Roman" panose="02020603050405020304" pitchFamily="18" charset="0"/>
              </a:rPr>
              <a:t>tes%2C%20respectively.(DATA)</a:t>
            </a:r>
          </a:p>
          <a:p>
            <a:r>
              <a:rPr lang="en-US" sz="3200" dirty="0">
                <a:solidFill>
                  <a:srgbClr val="000000"/>
                </a:solidFill>
                <a:effectLst/>
                <a:latin typeface="Times New Roman" panose="02020603050405020304" pitchFamily="18" charset="0"/>
              </a:rPr>
              <a:t>Technology, N. W. (May 30, 2023). </a:t>
            </a:r>
            <a:r>
              <a:rPr lang="en-US" sz="3200" i="1" dirty="0">
                <a:solidFill>
                  <a:srgbClr val="000000"/>
                </a:solidFill>
                <a:effectLst/>
                <a:latin typeface="Times New Roman" panose="02020603050405020304" pitchFamily="18" charset="0"/>
              </a:rPr>
              <a:t>Brewing a Buzz: A Starbucks Social Media Marketing Case</a:t>
            </a:r>
            <a:endParaRPr lang="en-US" sz="3200" dirty="0">
              <a:solidFill>
                <a:srgbClr val="000000"/>
              </a:solidFill>
              <a:effectLst/>
              <a:latin typeface="Times New Roman" panose="02020603050405020304" pitchFamily="18" charset="0"/>
            </a:endParaRPr>
          </a:p>
          <a:p>
            <a:r>
              <a:rPr lang="en-US" sz="3200" i="1" dirty="0">
                <a:solidFill>
                  <a:srgbClr val="000000"/>
                </a:solidFill>
                <a:effectLst/>
                <a:latin typeface="Times New Roman" panose="02020603050405020304" pitchFamily="18" charset="0"/>
              </a:rPr>
              <a:t>Study.</a:t>
            </a:r>
            <a:r>
              <a:rPr lang="en-US" sz="3200" dirty="0">
                <a:solidFill>
                  <a:srgbClr val="000000"/>
                </a:solidFill>
                <a:effectLst/>
                <a:latin typeface="Times New Roman" panose="02020603050405020304" pitchFamily="18" charset="0"/>
              </a:rPr>
              <a:t> </a:t>
            </a:r>
            <a:r>
              <a:rPr lang="en-US" sz="3200" dirty="0" err="1">
                <a:solidFill>
                  <a:srgbClr val="000000"/>
                </a:solidFill>
                <a:effectLst/>
                <a:latin typeface="Times New Roman" panose="02020603050405020304" pitchFamily="18" charset="0"/>
              </a:rPr>
              <a:t>Linkedin</a:t>
            </a:r>
            <a:r>
              <a:rPr lang="en-US" sz="3200" dirty="0">
                <a:solidFill>
                  <a:srgbClr val="000000"/>
                </a:solidFill>
                <a:effectLst/>
                <a:latin typeface="Times New Roman" panose="02020603050405020304" pitchFamily="18" charset="0"/>
              </a:rPr>
              <a:t>. Retrieved from https://</a:t>
            </a:r>
            <a:r>
              <a:rPr lang="en-US" sz="3200" dirty="0" err="1">
                <a:solidFill>
                  <a:srgbClr val="000000"/>
                </a:solidFill>
                <a:effectLst/>
                <a:latin typeface="Times New Roman" panose="02020603050405020304" pitchFamily="18" charset="0"/>
              </a:rPr>
              <a:t>www.linkedin.com</a:t>
            </a:r>
            <a:r>
              <a:rPr lang="en-US" sz="3200" dirty="0">
                <a:solidFill>
                  <a:srgbClr val="000000"/>
                </a:solidFill>
                <a:effectLst/>
                <a:latin typeface="Times New Roman" panose="02020603050405020304" pitchFamily="18" charset="0"/>
              </a:rPr>
              <a:t>/pulse/brewing-buzz-</a:t>
            </a:r>
          </a:p>
          <a:p>
            <a:r>
              <a:rPr lang="en-US" sz="3200" dirty="0" err="1">
                <a:solidFill>
                  <a:srgbClr val="000000"/>
                </a:solidFill>
                <a:effectLst/>
                <a:latin typeface="Times New Roman" panose="02020603050405020304" pitchFamily="18" charset="0"/>
              </a:rPr>
              <a:t>starbucks</a:t>
            </a:r>
            <a:r>
              <a:rPr lang="en-US" sz="3200" dirty="0">
                <a:solidFill>
                  <a:srgbClr val="000000"/>
                </a:solidFill>
                <a:effectLst/>
                <a:latin typeface="Times New Roman" panose="02020603050405020304" pitchFamily="18" charset="0"/>
              </a:rPr>
              <a:t>-social-media-marketing-case</a:t>
            </a:r>
          </a:p>
          <a:p>
            <a:r>
              <a:rPr lang="en-US" dirty="0">
                <a:solidFill>
                  <a:srgbClr val="000000"/>
                </a:solidFill>
                <a:effectLst/>
                <a:latin typeface="Times New Roman" panose="02020603050405020304" pitchFamily="18" charset="0"/>
              </a:rPr>
              <a:t>Twitter, Web scrapping for </a:t>
            </a:r>
            <a:r>
              <a:rPr lang="en-US" dirty="0" err="1">
                <a:solidFill>
                  <a:srgbClr val="000000"/>
                </a:solidFill>
                <a:effectLst/>
                <a:latin typeface="Times New Roman" panose="02020603050405020304" pitchFamily="18" charset="0"/>
              </a:rPr>
              <a:t>Starbucks,peet's.dunkin</a:t>
            </a:r>
            <a:r>
              <a:rPr lang="en-US" dirty="0">
                <a:solidFill>
                  <a:srgbClr val="000000"/>
                </a:solidFill>
                <a:effectLst/>
                <a:latin typeface="Times New Roman" panose="02020603050405020304" pitchFamily="18" charset="0"/>
              </a:rPr>
              <a:t> donut</a:t>
            </a:r>
          </a:p>
          <a:p>
            <a:endParaRPr lang="en-US" dirty="0"/>
          </a:p>
        </p:txBody>
      </p:sp>
    </p:spTree>
    <p:extLst>
      <p:ext uri="{BB962C8B-B14F-4D97-AF65-F5344CB8AC3E}">
        <p14:creationId xmlns:p14="http://schemas.microsoft.com/office/powerpoint/2010/main" val="1891312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369C2D-A807-6A5A-F598-6D5AEC9A8D42}"/>
              </a:ext>
            </a:extLst>
          </p:cNvPr>
          <p:cNvSpPr>
            <a:spLocks noGrp="1"/>
          </p:cNvSpPr>
          <p:nvPr>
            <p:ph type="title"/>
          </p:nvPr>
        </p:nvSpPr>
        <p:spPr>
          <a:xfrm>
            <a:off x="628650" y="451381"/>
            <a:ext cx="7884414" cy="4066540"/>
          </a:xfrm>
        </p:spPr>
        <p:txBody>
          <a:bodyPr vert="horz" lIns="91440" tIns="45720" rIns="91440" bIns="45720" rtlCol="0" anchor="b">
            <a:normAutofit/>
          </a:bodyPr>
          <a:lstStyle/>
          <a:p>
            <a:pPr algn="l" defTabSz="914400">
              <a:lnSpc>
                <a:spcPct val="90000"/>
              </a:lnSpc>
            </a:pPr>
            <a:r>
              <a:rPr lang="en-US" sz="5700" kern="1200">
                <a:solidFill>
                  <a:schemeClr val="tx1"/>
                </a:solidFill>
                <a:latin typeface="+mj-lt"/>
                <a:ea typeface="+mj-ea"/>
                <a:cs typeface="+mj-cs"/>
              </a:rPr>
              <a:t>THANK YOU</a:t>
            </a:r>
          </a:p>
        </p:txBody>
      </p:sp>
      <p:sp>
        <p:nvSpPr>
          <p:cNvPr id="9"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0202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73321" y="329184"/>
            <a:ext cx="4688333" cy="1783080"/>
          </a:xfrm>
        </p:spPr>
        <p:txBody>
          <a:bodyPr anchor="b">
            <a:normAutofit/>
          </a:bodyPr>
          <a:lstStyle/>
          <a:p>
            <a:r>
              <a:rPr lang="en-US" sz="4700" b="1" dirty="0"/>
              <a:t>Introduction to Starbucks</a:t>
            </a:r>
          </a:p>
        </p:txBody>
      </p:sp>
      <p:pic>
        <p:nvPicPr>
          <p:cNvPr id="5" name="Picture 4" descr="Tray of takeaway coffees">
            <a:extLst>
              <a:ext uri="{FF2B5EF4-FFF2-40B4-BE49-F238E27FC236}">
                <a16:creationId xmlns:a16="http://schemas.microsoft.com/office/drawing/2014/main" id="{9F11110D-E185-207F-D93F-F8120A567C9A}"/>
              </a:ext>
            </a:extLst>
          </p:cNvPr>
          <p:cNvPicPr>
            <a:picLocks noChangeAspect="1"/>
          </p:cNvPicPr>
          <p:nvPr/>
        </p:nvPicPr>
        <p:blipFill rotWithShape="1">
          <a:blip r:embed="rId2"/>
          <a:srcRect l="30657" r="35345" b="-1"/>
          <a:stretch/>
        </p:blipFill>
        <p:spPr>
          <a:xfrm>
            <a:off x="20" y="10"/>
            <a:ext cx="3492988"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8"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3321" y="2374947"/>
            <a:ext cx="3182692" cy="18288"/>
          </a:xfrm>
          <a:custGeom>
            <a:avLst/>
            <a:gdLst>
              <a:gd name="connsiteX0" fmla="*/ 0 w 3182692"/>
              <a:gd name="connsiteY0" fmla="*/ 0 h 18288"/>
              <a:gd name="connsiteX1" fmla="*/ 636538 w 3182692"/>
              <a:gd name="connsiteY1" fmla="*/ 0 h 18288"/>
              <a:gd name="connsiteX2" fmla="*/ 1273077 w 3182692"/>
              <a:gd name="connsiteY2" fmla="*/ 0 h 18288"/>
              <a:gd name="connsiteX3" fmla="*/ 1909615 w 3182692"/>
              <a:gd name="connsiteY3" fmla="*/ 0 h 18288"/>
              <a:gd name="connsiteX4" fmla="*/ 2482500 w 3182692"/>
              <a:gd name="connsiteY4" fmla="*/ 0 h 18288"/>
              <a:gd name="connsiteX5" fmla="*/ 3182692 w 3182692"/>
              <a:gd name="connsiteY5" fmla="*/ 0 h 18288"/>
              <a:gd name="connsiteX6" fmla="*/ 3182692 w 3182692"/>
              <a:gd name="connsiteY6" fmla="*/ 18288 h 18288"/>
              <a:gd name="connsiteX7" fmla="*/ 2609807 w 3182692"/>
              <a:gd name="connsiteY7" fmla="*/ 18288 h 18288"/>
              <a:gd name="connsiteX8" fmla="*/ 2068750 w 3182692"/>
              <a:gd name="connsiteY8" fmla="*/ 18288 h 18288"/>
              <a:gd name="connsiteX9" fmla="*/ 1432211 w 3182692"/>
              <a:gd name="connsiteY9" fmla="*/ 18288 h 18288"/>
              <a:gd name="connsiteX10" fmla="*/ 859327 w 3182692"/>
              <a:gd name="connsiteY10" fmla="*/ 18288 h 18288"/>
              <a:gd name="connsiteX11" fmla="*/ 0 w 3182692"/>
              <a:gd name="connsiteY11" fmla="*/ 18288 h 18288"/>
              <a:gd name="connsiteX12" fmla="*/ 0 w 3182692"/>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692" h="18288" fill="none" extrusionOk="0">
                <a:moveTo>
                  <a:pt x="0" y="0"/>
                </a:moveTo>
                <a:cubicBezTo>
                  <a:pt x="253588" y="25878"/>
                  <a:pt x="409323" y="-5359"/>
                  <a:pt x="636538" y="0"/>
                </a:cubicBezTo>
                <a:cubicBezTo>
                  <a:pt x="863753" y="5359"/>
                  <a:pt x="1007727" y="-28"/>
                  <a:pt x="1273077" y="0"/>
                </a:cubicBezTo>
                <a:cubicBezTo>
                  <a:pt x="1538427" y="28"/>
                  <a:pt x="1698640" y="-12775"/>
                  <a:pt x="1909615" y="0"/>
                </a:cubicBezTo>
                <a:cubicBezTo>
                  <a:pt x="2120590" y="12775"/>
                  <a:pt x="2210293" y="-21823"/>
                  <a:pt x="2482500" y="0"/>
                </a:cubicBezTo>
                <a:cubicBezTo>
                  <a:pt x="2754708" y="21823"/>
                  <a:pt x="3004133" y="-28750"/>
                  <a:pt x="3182692" y="0"/>
                </a:cubicBezTo>
                <a:cubicBezTo>
                  <a:pt x="3183134" y="4516"/>
                  <a:pt x="3181865" y="12266"/>
                  <a:pt x="3182692" y="18288"/>
                </a:cubicBezTo>
                <a:cubicBezTo>
                  <a:pt x="2947402" y="22440"/>
                  <a:pt x="2876226" y="27191"/>
                  <a:pt x="2609807" y="18288"/>
                </a:cubicBezTo>
                <a:cubicBezTo>
                  <a:pt x="2343389" y="9385"/>
                  <a:pt x="2326689" y="25579"/>
                  <a:pt x="2068750" y="18288"/>
                </a:cubicBezTo>
                <a:cubicBezTo>
                  <a:pt x="1810811" y="10997"/>
                  <a:pt x="1713836" y="48219"/>
                  <a:pt x="1432211" y="18288"/>
                </a:cubicBezTo>
                <a:cubicBezTo>
                  <a:pt x="1150586" y="-11643"/>
                  <a:pt x="982765" y="3747"/>
                  <a:pt x="859327" y="18288"/>
                </a:cubicBezTo>
                <a:cubicBezTo>
                  <a:pt x="735889" y="32829"/>
                  <a:pt x="254183" y="35231"/>
                  <a:pt x="0" y="18288"/>
                </a:cubicBezTo>
                <a:cubicBezTo>
                  <a:pt x="-306" y="11477"/>
                  <a:pt x="485" y="4355"/>
                  <a:pt x="0" y="0"/>
                </a:cubicBezTo>
                <a:close/>
              </a:path>
              <a:path w="3182692" h="18288" stroke="0" extrusionOk="0">
                <a:moveTo>
                  <a:pt x="0" y="0"/>
                </a:moveTo>
                <a:cubicBezTo>
                  <a:pt x="243108" y="-22426"/>
                  <a:pt x="387854" y="22949"/>
                  <a:pt x="572885" y="0"/>
                </a:cubicBezTo>
                <a:cubicBezTo>
                  <a:pt x="757916" y="-22949"/>
                  <a:pt x="923707" y="6797"/>
                  <a:pt x="1113942" y="0"/>
                </a:cubicBezTo>
                <a:cubicBezTo>
                  <a:pt x="1304177" y="-6797"/>
                  <a:pt x="1495991" y="20627"/>
                  <a:pt x="1686827" y="0"/>
                </a:cubicBezTo>
                <a:cubicBezTo>
                  <a:pt x="1877663" y="-20627"/>
                  <a:pt x="2170182" y="-20672"/>
                  <a:pt x="2323365" y="0"/>
                </a:cubicBezTo>
                <a:cubicBezTo>
                  <a:pt x="2476548" y="20672"/>
                  <a:pt x="2919164" y="6097"/>
                  <a:pt x="3182692" y="0"/>
                </a:cubicBezTo>
                <a:cubicBezTo>
                  <a:pt x="3183269" y="4624"/>
                  <a:pt x="3183511" y="11191"/>
                  <a:pt x="3182692" y="18288"/>
                </a:cubicBezTo>
                <a:cubicBezTo>
                  <a:pt x="3026065" y="-10849"/>
                  <a:pt x="2775006" y="23067"/>
                  <a:pt x="2546154" y="18288"/>
                </a:cubicBezTo>
                <a:cubicBezTo>
                  <a:pt x="2317302" y="13509"/>
                  <a:pt x="2168173" y="-8513"/>
                  <a:pt x="1845961" y="18288"/>
                </a:cubicBezTo>
                <a:cubicBezTo>
                  <a:pt x="1523749" y="45089"/>
                  <a:pt x="1450078" y="-844"/>
                  <a:pt x="1304904" y="18288"/>
                </a:cubicBezTo>
                <a:cubicBezTo>
                  <a:pt x="1159730" y="37420"/>
                  <a:pt x="942635" y="-10021"/>
                  <a:pt x="604711" y="18288"/>
                </a:cubicBezTo>
                <a:cubicBezTo>
                  <a:pt x="266787" y="46597"/>
                  <a:pt x="141927" y="-8395"/>
                  <a:pt x="0" y="18288"/>
                </a:cubicBezTo>
                <a:cubicBezTo>
                  <a:pt x="-171" y="12755"/>
                  <a:pt x="-690" y="793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795823" y="2655918"/>
            <a:ext cx="5146157" cy="3921074"/>
          </a:xfrm>
        </p:spPr>
        <p:txBody>
          <a:bodyPr>
            <a:normAutofit/>
          </a:bodyPr>
          <a:lstStyle/>
          <a:p>
            <a:pPr>
              <a:lnSpc>
                <a:spcPct val="90000"/>
              </a:lnSpc>
            </a:pPr>
            <a:r>
              <a:rPr lang="en-US" sz="1400" b="0" i="0" dirty="0">
                <a:effectLst/>
                <a:highlight>
                  <a:srgbClr val="FFFFFF"/>
                </a:highlight>
                <a:latin typeface="Söhne"/>
              </a:rPr>
              <a:t>Founded in 1971, Starbucks has grown from a small coffee shop in Seattle’s Pike Place Market to a global chain with over 30,000 locations in more than 70 countries.</a:t>
            </a:r>
          </a:p>
          <a:p>
            <a:pPr marL="0" indent="0">
              <a:lnSpc>
                <a:spcPct val="90000"/>
              </a:lnSpc>
              <a:buNone/>
            </a:pPr>
            <a:endParaRPr lang="en-US" sz="1400" b="0" i="0" dirty="0">
              <a:effectLst/>
              <a:highlight>
                <a:srgbClr val="FFFFFF"/>
              </a:highlight>
              <a:latin typeface="Söhne"/>
            </a:endParaRPr>
          </a:p>
          <a:p>
            <a:pPr>
              <a:lnSpc>
                <a:spcPct val="90000"/>
              </a:lnSpc>
            </a:pPr>
            <a:r>
              <a:rPr lang="en-US" sz="1400" dirty="0"/>
              <a:t>Offers premium Arabica coffee and more, expanding menu to meet consumer tastes.</a:t>
            </a:r>
          </a:p>
          <a:p>
            <a:pPr>
              <a:lnSpc>
                <a:spcPct val="90000"/>
              </a:lnSpc>
            </a:pPr>
            <a:endParaRPr lang="en-US" sz="1400" dirty="0"/>
          </a:p>
          <a:p>
            <a:pPr>
              <a:lnSpc>
                <a:spcPct val="90000"/>
              </a:lnSpc>
            </a:pPr>
            <a:r>
              <a:rPr lang="en-US" sz="1400" b="0" i="0" dirty="0">
                <a:effectLst/>
                <a:highlight>
                  <a:srgbClr val="FFFFFF"/>
                </a:highlight>
                <a:latin typeface="Söhne"/>
              </a:rPr>
              <a:t>Demonstrates remarkable adaptability to consumer preferences, continuously evolving its product offerings to meet changing consumer needs.</a:t>
            </a:r>
          </a:p>
          <a:p>
            <a:pPr>
              <a:lnSpc>
                <a:spcPct val="90000"/>
              </a:lnSpc>
            </a:pPr>
            <a:endParaRPr lang="en-US" sz="1400" dirty="0"/>
          </a:p>
          <a:p>
            <a:pPr>
              <a:lnSpc>
                <a:spcPct val="90000"/>
              </a:lnSpc>
            </a:pPr>
            <a:r>
              <a:rPr lang="en-US" sz="1400" dirty="0"/>
              <a:t>Known for community commitment and high environmental standards.</a:t>
            </a:r>
          </a:p>
          <a:p>
            <a:pPr>
              <a:lnSpc>
                <a:spcPct val="90000"/>
              </a:lnSpc>
            </a:pPr>
            <a:endParaRPr lang="en-US" sz="1400" dirty="0"/>
          </a:p>
          <a:p>
            <a:pPr>
              <a:lnSpc>
                <a:spcPct val="90000"/>
              </a:lnSpc>
            </a:pPr>
            <a:r>
              <a:rPr lang="en-US" sz="1400" b="0" i="0" dirty="0">
                <a:effectLst/>
                <a:highlight>
                  <a:srgbClr val="FFFFFF"/>
                </a:highlight>
                <a:latin typeface="Söhne"/>
              </a:rPr>
              <a:t>Upholds a strong culture of innovation and community involvement, building robust relationships with employees and customers, all aligned with its mission to "inspire and nurture the human spirit."</a:t>
            </a:r>
            <a:endParaRPr lang="en-US" sz="1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29369" y="238539"/>
            <a:ext cx="8263890" cy="1217697"/>
          </a:xfrm>
        </p:spPr>
        <p:txBody>
          <a:bodyPr anchor="b">
            <a:normAutofit/>
          </a:bodyPr>
          <a:lstStyle/>
          <a:p>
            <a:r>
              <a:rPr lang="en-US" sz="4700" b="1" dirty="0"/>
              <a:t>Problem Statement</a:t>
            </a:r>
          </a:p>
        </p:txBody>
      </p:sp>
      <p:sp>
        <p:nvSpPr>
          <p:cNvPr id="1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29369" y="2071316"/>
            <a:ext cx="5035164" cy="4119172"/>
          </a:xfrm>
        </p:spPr>
        <p:txBody>
          <a:bodyPr anchor="t">
            <a:normAutofit/>
          </a:bodyPr>
          <a:lstStyle/>
          <a:p>
            <a:pPr>
              <a:lnSpc>
                <a:spcPct val="90000"/>
              </a:lnSpc>
              <a:buFont typeface="+mj-lt"/>
              <a:buAutoNum type="arabicPeriod"/>
            </a:pPr>
            <a:r>
              <a:rPr lang="en-US" sz="1600" b="1" i="0">
                <a:effectLst/>
                <a:highlight>
                  <a:srgbClr val="FFFFFF"/>
                </a:highlight>
                <a:latin typeface="Söhne"/>
              </a:rPr>
              <a:t>Market Position</a:t>
            </a:r>
            <a:r>
              <a:rPr lang="en-US" sz="1600" b="0" i="0">
                <a:effectLst/>
                <a:highlight>
                  <a:srgbClr val="FFFFFF"/>
                </a:highlight>
                <a:latin typeface="Söhne"/>
              </a:rPr>
              <a:t>: Concerns about Starbucks not being the market leader in certain demographic categories as shown by sales data.</a:t>
            </a:r>
          </a:p>
          <a:p>
            <a:pPr>
              <a:lnSpc>
                <a:spcPct val="90000"/>
              </a:lnSpc>
              <a:buFont typeface="+mj-lt"/>
              <a:buAutoNum type="arabicPeriod"/>
            </a:pPr>
            <a:endParaRPr lang="en-US" sz="1600" b="0" i="0">
              <a:effectLst/>
              <a:highlight>
                <a:srgbClr val="FFFFFF"/>
              </a:highlight>
              <a:latin typeface="Söhne"/>
            </a:endParaRPr>
          </a:p>
          <a:p>
            <a:pPr>
              <a:lnSpc>
                <a:spcPct val="90000"/>
              </a:lnSpc>
              <a:buFont typeface="+mj-lt"/>
              <a:buAutoNum type="arabicPeriod"/>
            </a:pPr>
            <a:r>
              <a:rPr lang="en-US" sz="1600" b="1" i="0">
                <a:effectLst/>
                <a:highlight>
                  <a:srgbClr val="FFFFFF"/>
                </a:highlight>
                <a:latin typeface="Söhne"/>
              </a:rPr>
              <a:t>Generational Misalignment</a:t>
            </a:r>
            <a:r>
              <a:rPr lang="en-US" sz="1600" b="0" i="0">
                <a:effectLst/>
                <a:highlight>
                  <a:srgbClr val="FFFFFF"/>
                </a:highlight>
                <a:latin typeface="Söhne"/>
              </a:rPr>
              <a:t>: Potential misalignment between Starbucks' brand or products and the preferences or values of different generational cohorts.</a:t>
            </a:r>
          </a:p>
          <a:p>
            <a:pPr>
              <a:lnSpc>
                <a:spcPct val="90000"/>
              </a:lnSpc>
              <a:buFont typeface="+mj-lt"/>
              <a:buAutoNum type="arabicPeriod"/>
            </a:pPr>
            <a:endParaRPr lang="en-US" sz="1600" b="0" i="0">
              <a:effectLst/>
              <a:highlight>
                <a:srgbClr val="FFFFFF"/>
              </a:highlight>
              <a:latin typeface="Söhne"/>
            </a:endParaRPr>
          </a:p>
          <a:p>
            <a:pPr>
              <a:lnSpc>
                <a:spcPct val="90000"/>
              </a:lnSpc>
              <a:buFont typeface="+mj-lt"/>
              <a:buAutoNum type="arabicPeriod"/>
            </a:pPr>
            <a:r>
              <a:rPr lang="en-US" sz="1600" b="1" i="0">
                <a:effectLst/>
                <a:highlight>
                  <a:srgbClr val="FFFFFF"/>
                </a:highlight>
                <a:latin typeface="Söhne"/>
              </a:rPr>
              <a:t>Brand Perception</a:t>
            </a:r>
            <a:r>
              <a:rPr lang="en-US" sz="1600" b="0" i="0">
                <a:effectLst/>
                <a:highlight>
                  <a:srgbClr val="FFFFFF"/>
                </a:highlight>
                <a:latin typeface="Söhne"/>
              </a:rPr>
              <a:t>: Challenges in how specific age groups perceive the brand's offerings and marketing strategies.</a:t>
            </a:r>
          </a:p>
          <a:p>
            <a:pPr>
              <a:lnSpc>
                <a:spcPct val="90000"/>
              </a:lnSpc>
              <a:buFont typeface="+mj-lt"/>
              <a:buAutoNum type="arabicPeriod"/>
            </a:pPr>
            <a:endParaRPr lang="en-US" sz="1600" b="0" i="0">
              <a:effectLst/>
              <a:highlight>
                <a:srgbClr val="FFFFFF"/>
              </a:highlight>
              <a:latin typeface="Söhne"/>
            </a:endParaRPr>
          </a:p>
          <a:p>
            <a:pPr>
              <a:lnSpc>
                <a:spcPct val="90000"/>
              </a:lnSpc>
              <a:buFont typeface="+mj-lt"/>
              <a:buAutoNum type="arabicPeriod"/>
            </a:pPr>
            <a:r>
              <a:rPr lang="en-US" sz="1600" b="1" i="0">
                <a:effectLst/>
                <a:highlight>
                  <a:srgbClr val="FFFFFF"/>
                </a:highlight>
                <a:latin typeface="Söhne"/>
              </a:rPr>
              <a:t>Market Potential</a:t>
            </a:r>
            <a:r>
              <a:rPr lang="en-US" sz="1600" b="0" i="0">
                <a:effectLst/>
                <a:highlight>
                  <a:srgbClr val="FFFFFF"/>
                </a:highlight>
                <a:latin typeface="Söhne"/>
              </a:rPr>
              <a:t>: Risk of not fully capturing market potential within certain demographic segments, impacting overall growth and reach.</a:t>
            </a:r>
          </a:p>
        </p:txBody>
      </p:sp>
      <p:pic>
        <p:nvPicPr>
          <p:cNvPr id="5" name="Picture 4" descr="Coffee beans">
            <a:extLst>
              <a:ext uri="{FF2B5EF4-FFF2-40B4-BE49-F238E27FC236}">
                <a16:creationId xmlns:a16="http://schemas.microsoft.com/office/drawing/2014/main" id="{5729C1E6-4296-28CD-A6BA-61333F80A5B6}"/>
              </a:ext>
            </a:extLst>
          </p:cNvPr>
          <p:cNvPicPr>
            <a:picLocks noChangeAspect="1"/>
          </p:cNvPicPr>
          <p:nvPr/>
        </p:nvPicPr>
        <p:blipFill rotWithShape="1">
          <a:blip r:embed="rId2"/>
          <a:srcRect l="24461" r="27377" b="2"/>
          <a:stretch/>
        </p:blipFill>
        <p:spPr>
          <a:xfrm>
            <a:off x="5756743" y="2093976"/>
            <a:ext cx="2955798" cy="40965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2573756"/>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92EAC39-6E90-86D7-2A31-714CB306459F}"/>
              </a:ext>
            </a:extLst>
          </p:cNvPr>
          <p:cNvSpPr>
            <a:spLocks noGrp="1"/>
          </p:cNvSpPr>
          <p:nvPr>
            <p:ph idx="1"/>
          </p:nvPr>
        </p:nvSpPr>
        <p:spPr>
          <a:xfrm>
            <a:off x="473202" y="2807208"/>
            <a:ext cx="2571750" cy="3410712"/>
          </a:xfrm>
        </p:spPr>
        <p:txBody>
          <a:bodyPr anchor="t">
            <a:normAutofit/>
          </a:bodyPr>
          <a:lstStyle/>
          <a:p>
            <a:pPr marL="0" indent="0">
              <a:buNone/>
            </a:pPr>
            <a:r>
              <a:rPr lang="en-US" sz="1900" b="0" i="0" dirty="0">
                <a:effectLst/>
                <a:highlight>
                  <a:srgbClr val="FFFFFF"/>
                </a:highlight>
                <a:latin typeface="Söhne"/>
              </a:rPr>
              <a:t>This chart suggests Starbucks has a significant market presence, but it is not leading in the depicted category. </a:t>
            </a:r>
          </a:p>
          <a:p>
            <a:endParaRPr lang="en-US" sz="1900" dirty="0">
              <a:highlight>
                <a:srgbClr val="FFFFFF"/>
              </a:highlight>
              <a:latin typeface="Söhne"/>
            </a:endParaRPr>
          </a:p>
          <a:p>
            <a:endParaRPr lang="en-US" sz="1900" dirty="0"/>
          </a:p>
        </p:txBody>
      </p:sp>
      <p:pic>
        <p:nvPicPr>
          <p:cNvPr id="5" name="Picture 4">
            <a:extLst>
              <a:ext uri="{FF2B5EF4-FFF2-40B4-BE49-F238E27FC236}">
                <a16:creationId xmlns:a16="http://schemas.microsoft.com/office/drawing/2014/main" id="{56E09833-D08A-B74F-A12C-F32DC7005148}"/>
              </a:ext>
            </a:extLst>
          </p:cNvPr>
          <p:cNvPicPr>
            <a:picLocks noChangeAspect="1"/>
          </p:cNvPicPr>
          <p:nvPr/>
        </p:nvPicPr>
        <p:blipFill>
          <a:blip r:embed="rId2"/>
          <a:stretch>
            <a:fillRect/>
          </a:stretch>
        </p:blipFill>
        <p:spPr>
          <a:xfrm>
            <a:off x="3490722" y="1869189"/>
            <a:ext cx="5177790" cy="3119621"/>
          </a:xfrm>
          <a:prstGeom prst="rect">
            <a:avLst/>
          </a:prstGeom>
        </p:spPr>
      </p:pic>
    </p:spTree>
    <p:extLst>
      <p:ext uri="{BB962C8B-B14F-4D97-AF65-F5344CB8AC3E}">
        <p14:creationId xmlns:p14="http://schemas.microsoft.com/office/powerpoint/2010/main" val="1085044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2573756"/>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0D9373C-5778-4520-7D4C-4F2E9D086685}"/>
              </a:ext>
            </a:extLst>
          </p:cNvPr>
          <p:cNvSpPr>
            <a:spLocks noGrp="1"/>
          </p:cNvSpPr>
          <p:nvPr>
            <p:ph idx="1"/>
          </p:nvPr>
        </p:nvSpPr>
        <p:spPr>
          <a:xfrm>
            <a:off x="473202" y="2807208"/>
            <a:ext cx="2571750" cy="3410712"/>
          </a:xfrm>
        </p:spPr>
        <p:txBody>
          <a:bodyPr anchor="t">
            <a:normAutofit/>
          </a:bodyPr>
          <a:lstStyle/>
          <a:p>
            <a:pPr marL="0" indent="0">
              <a:buNone/>
            </a:pPr>
            <a:r>
              <a:rPr lang="en-US" sz="1900" b="0" i="0">
                <a:effectLst/>
                <a:highlight>
                  <a:srgbClr val="FFFFFF"/>
                </a:highlight>
                <a:latin typeface="Söhne"/>
              </a:rPr>
              <a:t>Here, the chart indicates varying preferences across different generations, with notable gaps in appeal to certain age groups.</a:t>
            </a:r>
          </a:p>
          <a:p>
            <a:pPr marL="0" indent="0">
              <a:buNone/>
            </a:pPr>
            <a:endParaRPr lang="en-US" sz="1900"/>
          </a:p>
        </p:txBody>
      </p:sp>
      <p:pic>
        <p:nvPicPr>
          <p:cNvPr id="5" name="Picture 4" descr="A graph with different colored bars&#10;&#10;Description automatically generated">
            <a:extLst>
              <a:ext uri="{FF2B5EF4-FFF2-40B4-BE49-F238E27FC236}">
                <a16:creationId xmlns:a16="http://schemas.microsoft.com/office/drawing/2014/main" id="{AF1A3ACB-85A2-9ABB-E8E6-3F77DB004047}"/>
              </a:ext>
            </a:extLst>
          </p:cNvPr>
          <p:cNvPicPr>
            <a:picLocks noChangeAspect="1"/>
          </p:cNvPicPr>
          <p:nvPr/>
        </p:nvPicPr>
        <p:blipFill>
          <a:blip r:embed="rId2"/>
          <a:stretch>
            <a:fillRect/>
          </a:stretch>
        </p:blipFill>
        <p:spPr>
          <a:xfrm>
            <a:off x="3490722" y="1875662"/>
            <a:ext cx="5177790" cy="3106676"/>
          </a:xfrm>
          <a:prstGeom prst="rect">
            <a:avLst/>
          </a:prstGeom>
        </p:spPr>
      </p:pic>
    </p:spTree>
    <p:extLst>
      <p:ext uri="{BB962C8B-B14F-4D97-AF65-F5344CB8AC3E}">
        <p14:creationId xmlns:p14="http://schemas.microsoft.com/office/powerpoint/2010/main" val="4262047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202" y="639520"/>
            <a:ext cx="2571750" cy="1719072"/>
          </a:xfrm>
        </p:spPr>
        <p:txBody>
          <a:bodyPr anchor="b">
            <a:normAutofit/>
          </a:bodyPr>
          <a:lstStyle/>
          <a:p>
            <a:r>
              <a:rPr lang="en-US" sz="4300" b="1" dirty="0"/>
              <a:t>Sentiment Analysis</a:t>
            </a:r>
          </a:p>
        </p:txBody>
      </p:sp>
      <p:sp>
        <p:nvSpPr>
          <p:cNvPr id="26"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2573756"/>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73202" y="2807208"/>
            <a:ext cx="2571750" cy="3410712"/>
          </a:xfrm>
        </p:spPr>
        <p:txBody>
          <a:bodyPr anchor="t">
            <a:normAutofit/>
          </a:bodyPr>
          <a:lstStyle/>
          <a:p>
            <a:pPr>
              <a:lnSpc>
                <a:spcPct val="90000"/>
              </a:lnSpc>
            </a:pPr>
            <a:r>
              <a:rPr lang="en-US" sz="1300" b="0" i="0">
                <a:effectLst/>
                <a:highlight>
                  <a:srgbClr val="FFFFFF"/>
                </a:highlight>
                <a:latin typeface="Söhne"/>
              </a:rPr>
              <a:t>Starbucks enjoys a favorable brand sentiment with strong customer affinity evident from social media and MP4 data.</a:t>
            </a:r>
          </a:p>
          <a:p>
            <a:pPr>
              <a:lnSpc>
                <a:spcPct val="90000"/>
              </a:lnSpc>
            </a:pPr>
            <a:endParaRPr lang="en-US" sz="1300"/>
          </a:p>
          <a:p>
            <a:pPr>
              <a:lnSpc>
                <a:spcPct val="90000"/>
              </a:lnSpc>
            </a:pPr>
            <a:r>
              <a:rPr lang="en-US" sz="1300"/>
              <a:t>Identified key themes and emotional responses to the brand across demographics.</a:t>
            </a:r>
          </a:p>
          <a:p>
            <a:pPr>
              <a:lnSpc>
                <a:spcPct val="90000"/>
              </a:lnSpc>
            </a:pPr>
            <a:endParaRPr lang="en-US" sz="1300"/>
          </a:p>
          <a:p>
            <a:pPr>
              <a:lnSpc>
                <a:spcPct val="90000"/>
              </a:lnSpc>
            </a:pPr>
            <a:r>
              <a:rPr lang="en-US" sz="1300" b="0" i="0">
                <a:effectLst/>
                <a:highlight>
                  <a:srgbClr val="FFFFFF"/>
                </a:highlight>
                <a:latin typeface="Söhne"/>
              </a:rPr>
              <a:t>Despite the positivity, there's room to elevate perceptions, particularly by transforming any negative feedback into enhanced engagement opportunities and further reinforcing the trust factor.</a:t>
            </a:r>
            <a:endParaRPr lang="en-US" sz="1300"/>
          </a:p>
        </p:txBody>
      </p:sp>
      <p:pic>
        <p:nvPicPr>
          <p:cNvPr id="5" name="Picture 4" descr="A green and blue squares&#10;&#10;Description automatically generated">
            <a:extLst>
              <a:ext uri="{FF2B5EF4-FFF2-40B4-BE49-F238E27FC236}">
                <a16:creationId xmlns:a16="http://schemas.microsoft.com/office/drawing/2014/main" id="{785B79F4-7996-E232-0E83-61C335E435A1}"/>
              </a:ext>
            </a:extLst>
          </p:cNvPr>
          <p:cNvPicPr>
            <a:picLocks noChangeAspect="1"/>
          </p:cNvPicPr>
          <p:nvPr/>
        </p:nvPicPr>
        <p:blipFill>
          <a:blip r:embed="rId2"/>
          <a:stretch>
            <a:fillRect/>
          </a:stretch>
        </p:blipFill>
        <p:spPr>
          <a:xfrm>
            <a:off x="3434228" y="2776316"/>
            <a:ext cx="5709772" cy="22268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D3D500-8850-ABB5-1B2D-24202A9802CC}"/>
              </a:ext>
            </a:extLst>
          </p:cNvPr>
          <p:cNvSpPr>
            <a:spLocks noGrp="1"/>
          </p:cNvSpPr>
          <p:nvPr>
            <p:ph type="title"/>
          </p:nvPr>
        </p:nvSpPr>
        <p:spPr>
          <a:xfrm>
            <a:off x="628650" y="365125"/>
            <a:ext cx="7886700" cy="1325563"/>
          </a:xfrm>
        </p:spPr>
        <p:txBody>
          <a:bodyPr>
            <a:normAutofit/>
          </a:bodyPr>
          <a:lstStyle/>
          <a:p>
            <a:r>
              <a:rPr lang="en-US" sz="4700" b="1" dirty="0"/>
              <a:t>Sentiment comparison</a:t>
            </a:r>
          </a:p>
        </p:txBody>
      </p:sp>
      <p:sp>
        <p:nvSpPr>
          <p:cNvPr id="24"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777" y="1677373"/>
            <a:ext cx="8140446" cy="18288"/>
          </a:xfrm>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40446" h="18288" fill="none" extrusionOk="0">
                <a:moveTo>
                  <a:pt x="0" y="0"/>
                </a:moveTo>
                <a:cubicBezTo>
                  <a:pt x="94920" y="9103"/>
                  <a:pt x="287892" y="-4966"/>
                  <a:pt x="434157" y="0"/>
                </a:cubicBezTo>
                <a:cubicBezTo>
                  <a:pt x="580422" y="4966"/>
                  <a:pt x="943595" y="-14182"/>
                  <a:pt x="1193932" y="0"/>
                </a:cubicBezTo>
                <a:cubicBezTo>
                  <a:pt x="1444270" y="14182"/>
                  <a:pt x="1472129" y="5523"/>
                  <a:pt x="1628089" y="0"/>
                </a:cubicBezTo>
                <a:cubicBezTo>
                  <a:pt x="1784049" y="-5523"/>
                  <a:pt x="1962419" y="-17322"/>
                  <a:pt x="2225055" y="0"/>
                </a:cubicBezTo>
                <a:cubicBezTo>
                  <a:pt x="2487691" y="17322"/>
                  <a:pt x="2700681" y="1311"/>
                  <a:pt x="3066235" y="0"/>
                </a:cubicBezTo>
                <a:cubicBezTo>
                  <a:pt x="3431789" y="-1311"/>
                  <a:pt x="3405662" y="25081"/>
                  <a:pt x="3744605" y="0"/>
                </a:cubicBezTo>
                <a:cubicBezTo>
                  <a:pt x="4083548" y="-25081"/>
                  <a:pt x="4265111" y="-11945"/>
                  <a:pt x="4504380" y="0"/>
                </a:cubicBezTo>
                <a:cubicBezTo>
                  <a:pt x="4743649" y="11945"/>
                  <a:pt x="4860394" y="-2832"/>
                  <a:pt x="5101346" y="0"/>
                </a:cubicBezTo>
                <a:cubicBezTo>
                  <a:pt x="5342298" y="2832"/>
                  <a:pt x="5456387" y="23676"/>
                  <a:pt x="5779717" y="0"/>
                </a:cubicBezTo>
                <a:cubicBezTo>
                  <a:pt x="6103047" y="-23676"/>
                  <a:pt x="6270379" y="-37291"/>
                  <a:pt x="6620896" y="0"/>
                </a:cubicBezTo>
                <a:cubicBezTo>
                  <a:pt x="6971413" y="37291"/>
                  <a:pt x="6989068" y="24674"/>
                  <a:pt x="7136458" y="0"/>
                </a:cubicBezTo>
                <a:cubicBezTo>
                  <a:pt x="7283848" y="-24674"/>
                  <a:pt x="7752532" y="-22436"/>
                  <a:pt x="8140446" y="0"/>
                </a:cubicBezTo>
                <a:cubicBezTo>
                  <a:pt x="8140314" y="7702"/>
                  <a:pt x="8140234" y="13511"/>
                  <a:pt x="8140446" y="18288"/>
                </a:cubicBezTo>
                <a:cubicBezTo>
                  <a:pt x="7906329" y="-3043"/>
                  <a:pt x="7681180" y="27465"/>
                  <a:pt x="7543480" y="18288"/>
                </a:cubicBezTo>
                <a:cubicBezTo>
                  <a:pt x="7405780" y="9111"/>
                  <a:pt x="7216607" y="3660"/>
                  <a:pt x="7109323" y="18288"/>
                </a:cubicBezTo>
                <a:cubicBezTo>
                  <a:pt x="7002039" y="32916"/>
                  <a:pt x="6576231" y="42692"/>
                  <a:pt x="6430952" y="18288"/>
                </a:cubicBezTo>
                <a:cubicBezTo>
                  <a:pt x="6285673" y="-6116"/>
                  <a:pt x="6138840" y="34521"/>
                  <a:pt x="5915391" y="18288"/>
                </a:cubicBezTo>
                <a:cubicBezTo>
                  <a:pt x="5691942" y="2055"/>
                  <a:pt x="5459460" y="51666"/>
                  <a:pt x="5237020" y="18288"/>
                </a:cubicBezTo>
                <a:cubicBezTo>
                  <a:pt x="5014580" y="-15090"/>
                  <a:pt x="4747677" y="40449"/>
                  <a:pt x="4558650" y="18288"/>
                </a:cubicBezTo>
                <a:cubicBezTo>
                  <a:pt x="4369623" y="-3873"/>
                  <a:pt x="4146061" y="12568"/>
                  <a:pt x="3880279" y="18288"/>
                </a:cubicBezTo>
                <a:cubicBezTo>
                  <a:pt x="3614497" y="24008"/>
                  <a:pt x="3473808" y="-12908"/>
                  <a:pt x="3201909" y="18288"/>
                </a:cubicBezTo>
                <a:cubicBezTo>
                  <a:pt x="2930010" y="49484"/>
                  <a:pt x="2728175" y="-3430"/>
                  <a:pt x="2604943" y="18288"/>
                </a:cubicBezTo>
                <a:cubicBezTo>
                  <a:pt x="2481711" y="40006"/>
                  <a:pt x="2004334" y="26952"/>
                  <a:pt x="1845168" y="18288"/>
                </a:cubicBezTo>
                <a:cubicBezTo>
                  <a:pt x="1686003" y="9624"/>
                  <a:pt x="1375070" y="37580"/>
                  <a:pt x="1166797" y="18288"/>
                </a:cubicBezTo>
                <a:cubicBezTo>
                  <a:pt x="958524" y="-1004"/>
                  <a:pt x="342846" y="8880"/>
                  <a:pt x="0" y="18288"/>
                </a:cubicBezTo>
                <a:cubicBezTo>
                  <a:pt x="129" y="13298"/>
                  <a:pt x="-675" y="6857"/>
                  <a:pt x="0" y="0"/>
                </a:cubicBezTo>
                <a:close/>
              </a:path>
              <a:path w="8140446" h="18288" stroke="0" extrusionOk="0">
                <a:moveTo>
                  <a:pt x="0" y="0"/>
                </a:moveTo>
                <a:cubicBezTo>
                  <a:pt x="142435" y="-24533"/>
                  <a:pt x="380026" y="17447"/>
                  <a:pt x="596966" y="0"/>
                </a:cubicBezTo>
                <a:cubicBezTo>
                  <a:pt x="813906" y="-17447"/>
                  <a:pt x="830530" y="13462"/>
                  <a:pt x="1031123" y="0"/>
                </a:cubicBezTo>
                <a:cubicBezTo>
                  <a:pt x="1231716" y="-13462"/>
                  <a:pt x="1634038" y="0"/>
                  <a:pt x="1872303" y="0"/>
                </a:cubicBezTo>
                <a:cubicBezTo>
                  <a:pt x="2110568" y="0"/>
                  <a:pt x="2261934" y="-25727"/>
                  <a:pt x="2469269" y="0"/>
                </a:cubicBezTo>
                <a:cubicBezTo>
                  <a:pt x="2676604" y="25727"/>
                  <a:pt x="2790440" y="16284"/>
                  <a:pt x="3066235" y="0"/>
                </a:cubicBezTo>
                <a:cubicBezTo>
                  <a:pt x="3342030" y="-16284"/>
                  <a:pt x="3685603" y="41976"/>
                  <a:pt x="3907414" y="0"/>
                </a:cubicBezTo>
                <a:cubicBezTo>
                  <a:pt x="4129225" y="-41976"/>
                  <a:pt x="4177416" y="-7598"/>
                  <a:pt x="4422976" y="0"/>
                </a:cubicBezTo>
                <a:cubicBezTo>
                  <a:pt x="4668536" y="7598"/>
                  <a:pt x="5023499" y="-28058"/>
                  <a:pt x="5264155" y="0"/>
                </a:cubicBezTo>
                <a:cubicBezTo>
                  <a:pt x="5504811" y="28058"/>
                  <a:pt x="5703675" y="13288"/>
                  <a:pt x="6105335" y="0"/>
                </a:cubicBezTo>
                <a:cubicBezTo>
                  <a:pt x="6506995" y="-13288"/>
                  <a:pt x="6455516" y="-5124"/>
                  <a:pt x="6783705" y="0"/>
                </a:cubicBezTo>
                <a:cubicBezTo>
                  <a:pt x="7111894" y="5124"/>
                  <a:pt x="7512856" y="10604"/>
                  <a:pt x="8140446" y="0"/>
                </a:cubicBezTo>
                <a:cubicBezTo>
                  <a:pt x="8140458" y="8833"/>
                  <a:pt x="8140986" y="9830"/>
                  <a:pt x="8140446" y="18288"/>
                </a:cubicBezTo>
                <a:cubicBezTo>
                  <a:pt x="7959314" y="3345"/>
                  <a:pt x="7870113" y="10437"/>
                  <a:pt x="7706289" y="18288"/>
                </a:cubicBezTo>
                <a:cubicBezTo>
                  <a:pt x="7542465" y="26139"/>
                  <a:pt x="7157940" y="17482"/>
                  <a:pt x="6865109" y="18288"/>
                </a:cubicBezTo>
                <a:cubicBezTo>
                  <a:pt x="6572278" y="19094"/>
                  <a:pt x="6524256" y="38051"/>
                  <a:pt x="6349548" y="18288"/>
                </a:cubicBezTo>
                <a:cubicBezTo>
                  <a:pt x="6174840" y="-1475"/>
                  <a:pt x="5951624" y="174"/>
                  <a:pt x="5671177" y="18288"/>
                </a:cubicBezTo>
                <a:cubicBezTo>
                  <a:pt x="5390730" y="36402"/>
                  <a:pt x="5222992" y="60058"/>
                  <a:pt x="4829998" y="18288"/>
                </a:cubicBezTo>
                <a:cubicBezTo>
                  <a:pt x="4437004" y="-23482"/>
                  <a:pt x="4344181" y="39087"/>
                  <a:pt x="4151627" y="18288"/>
                </a:cubicBezTo>
                <a:cubicBezTo>
                  <a:pt x="3959073" y="-2511"/>
                  <a:pt x="3886970" y="32875"/>
                  <a:pt x="3717470" y="18288"/>
                </a:cubicBezTo>
                <a:cubicBezTo>
                  <a:pt x="3547970" y="3701"/>
                  <a:pt x="3451521" y="31872"/>
                  <a:pt x="3201909" y="18288"/>
                </a:cubicBezTo>
                <a:cubicBezTo>
                  <a:pt x="2952297" y="4704"/>
                  <a:pt x="2543413" y="6029"/>
                  <a:pt x="2360729" y="18288"/>
                </a:cubicBezTo>
                <a:cubicBezTo>
                  <a:pt x="2178045" y="30547"/>
                  <a:pt x="1906056" y="25847"/>
                  <a:pt x="1682359" y="18288"/>
                </a:cubicBezTo>
                <a:cubicBezTo>
                  <a:pt x="1458662" y="10730"/>
                  <a:pt x="1330405" y="8046"/>
                  <a:pt x="1166797" y="18288"/>
                </a:cubicBezTo>
                <a:cubicBezTo>
                  <a:pt x="1003189" y="28530"/>
                  <a:pt x="278098" y="19533"/>
                  <a:pt x="0" y="18288"/>
                </a:cubicBezTo>
                <a:cubicBezTo>
                  <a:pt x="74" y="14054"/>
                  <a:pt x="-46" y="699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64E84BE-5972-76FB-99A8-3DAF51491889}"/>
              </a:ext>
            </a:extLst>
          </p:cNvPr>
          <p:cNvSpPr>
            <a:spLocks noGrp="1"/>
          </p:cNvSpPr>
          <p:nvPr>
            <p:ph idx="1"/>
          </p:nvPr>
        </p:nvSpPr>
        <p:spPr>
          <a:xfrm>
            <a:off x="628650" y="1929384"/>
            <a:ext cx="7886700" cy="4251960"/>
          </a:xfrm>
        </p:spPr>
        <p:txBody>
          <a:bodyPr>
            <a:normAutofit/>
          </a:bodyPr>
          <a:lstStyle/>
          <a:p>
            <a:pPr marL="0" indent="0">
              <a:buNone/>
            </a:pPr>
            <a:r>
              <a:rPr lang="en-US" sz="1900" b="1" i="0" dirty="0"/>
              <a:t>Overview of Sentiment Analysis</a:t>
            </a:r>
          </a:p>
          <a:p>
            <a:endParaRPr lang="en-US" sz="1900" b="1" dirty="0"/>
          </a:p>
          <a:p>
            <a:r>
              <a:rPr lang="en-US" sz="1900" b="1" i="0" dirty="0"/>
              <a:t>Purpose</a:t>
            </a:r>
            <a:r>
              <a:rPr lang="en-US" sz="1900" b="0" i="0" dirty="0"/>
              <a:t>: Compare customer sentiment across Starbucks, Peet's Coffee, and Dunkin' Donuts using social media and website data.</a:t>
            </a:r>
          </a:p>
          <a:p>
            <a:endParaRPr lang="en-US" sz="1900" dirty="0"/>
          </a:p>
          <a:p>
            <a:r>
              <a:rPr lang="en-US" sz="1900" b="1" i="0" dirty="0"/>
              <a:t>Methodology</a:t>
            </a:r>
            <a:r>
              <a:rPr lang="en-US" sz="1900" b="0" i="0" dirty="0"/>
              <a:t>: Analysis conducted through natural language processing of online reviews, social media posts, and customer feedback.</a:t>
            </a:r>
            <a:endParaRPr lang="en-US" sz="1900" dirty="0"/>
          </a:p>
          <a:p>
            <a:endParaRPr lang="en-US" sz="1900" dirty="0"/>
          </a:p>
          <a:p>
            <a:endParaRPr lang="en-US" sz="1900" dirty="0"/>
          </a:p>
          <a:p>
            <a:pPr marL="0" indent="0">
              <a:buNone/>
            </a:pPr>
            <a:endParaRPr lang="en-US" sz="1900" b="0" i="0" dirty="0">
              <a:effectLst/>
              <a:highlight>
                <a:srgbClr val="FFFFFF"/>
              </a:highlight>
              <a:latin typeface="Söhne"/>
            </a:endParaRPr>
          </a:p>
        </p:txBody>
      </p:sp>
    </p:spTree>
    <p:extLst>
      <p:ext uri="{BB962C8B-B14F-4D97-AF65-F5344CB8AC3E}">
        <p14:creationId xmlns:p14="http://schemas.microsoft.com/office/powerpoint/2010/main" val="102926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D3D500-8850-ABB5-1B2D-24202A9802CC}"/>
              </a:ext>
            </a:extLst>
          </p:cNvPr>
          <p:cNvSpPr>
            <a:spLocks noGrp="1"/>
          </p:cNvSpPr>
          <p:nvPr>
            <p:ph type="title"/>
          </p:nvPr>
        </p:nvSpPr>
        <p:spPr>
          <a:xfrm>
            <a:off x="628650" y="365125"/>
            <a:ext cx="7886700" cy="1325563"/>
          </a:xfrm>
        </p:spPr>
        <p:txBody>
          <a:bodyPr>
            <a:normAutofit/>
          </a:bodyPr>
          <a:lstStyle/>
          <a:p>
            <a:r>
              <a:rPr lang="en-US" sz="4700" b="1" i="0" dirty="0">
                <a:effectLst/>
                <a:highlight>
                  <a:srgbClr val="FFFFFF"/>
                </a:highlight>
                <a:latin typeface="Söhne"/>
              </a:rPr>
              <a:t>Sentiment Analysis Results</a:t>
            </a:r>
            <a:endParaRPr lang="en-US" sz="4700" b="1" dirty="0"/>
          </a:p>
        </p:txBody>
      </p:sp>
      <p:sp>
        <p:nvSpPr>
          <p:cNvPr id="3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777" y="1677373"/>
            <a:ext cx="8140446" cy="18288"/>
          </a:xfrm>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40446" h="18288" fill="none" extrusionOk="0">
                <a:moveTo>
                  <a:pt x="0" y="0"/>
                </a:moveTo>
                <a:cubicBezTo>
                  <a:pt x="94920" y="9103"/>
                  <a:pt x="287892" y="-4966"/>
                  <a:pt x="434157" y="0"/>
                </a:cubicBezTo>
                <a:cubicBezTo>
                  <a:pt x="580422" y="4966"/>
                  <a:pt x="943595" y="-14182"/>
                  <a:pt x="1193932" y="0"/>
                </a:cubicBezTo>
                <a:cubicBezTo>
                  <a:pt x="1444270" y="14182"/>
                  <a:pt x="1472129" y="5523"/>
                  <a:pt x="1628089" y="0"/>
                </a:cubicBezTo>
                <a:cubicBezTo>
                  <a:pt x="1784049" y="-5523"/>
                  <a:pt x="1962419" y="-17322"/>
                  <a:pt x="2225055" y="0"/>
                </a:cubicBezTo>
                <a:cubicBezTo>
                  <a:pt x="2487691" y="17322"/>
                  <a:pt x="2700681" y="1311"/>
                  <a:pt x="3066235" y="0"/>
                </a:cubicBezTo>
                <a:cubicBezTo>
                  <a:pt x="3431789" y="-1311"/>
                  <a:pt x="3405662" y="25081"/>
                  <a:pt x="3744605" y="0"/>
                </a:cubicBezTo>
                <a:cubicBezTo>
                  <a:pt x="4083548" y="-25081"/>
                  <a:pt x="4265111" y="-11945"/>
                  <a:pt x="4504380" y="0"/>
                </a:cubicBezTo>
                <a:cubicBezTo>
                  <a:pt x="4743649" y="11945"/>
                  <a:pt x="4860394" y="-2832"/>
                  <a:pt x="5101346" y="0"/>
                </a:cubicBezTo>
                <a:cubicBezTo>
                  <a:pt x="5342298" y="2832"/>
                  <a:pt x="5456387" y="23676"/>
                  <a:pt x="5779717" y="0"/>
                </a:cubicBezTo>
                <a:cubicBezTo>
                  <a:pt x="6103047" y="-23676"/>
                  <a:pt x="6270379" y="-37291"/>
                  <a:pt x="6620896" y="0"/>
                </a:cubicBezTo>
                <a:cubicBezTo>
                  <a:pt x="6971413" y="37291"/>
                  <a:pt x="6989068" y="24674"/>
                  <a:pt x="7136458" y="0"/>
                </a:cubicBezTo>
                <a:cubicBezTo>
                  <a:pt x="7283848" y="-24674"/>
                  <a:pt x="7752532" y="-22436"/>
                  <a:pt x="8140446" y="0"/>
                </a:cubicBezTo>
                <a:cubicBezTo>
                  <a:pt x="8140314" y="7702"/>
                  <a:pt x="8140234" y="13511"/>
                  <a:pt x="8140446" y="18288"/>
                </a:cubicBezTo>
                <a:cubicBezTo>
                  <a:pt x="7906329" y="-3043"/>
                  <a:pt x="7681180" y="27465"/>
                  <a:pt x="7543480" y="18288"/>
                </a:cubicBezTo>
                <a:cubicBezTo>
                  <a:pt x="7405780" y="9111"/>
                  <a:pt x="7216607" y="3660"/>
                  <a:pt x="7109323" y="18288"/>
                </a:cubicBezTo>
                <a:cubicBezTo>
                  <a:pt x="7002039" y="32916"/>
                  <a:pt x="6576231" y="42692"/>
                  <a:pt x="6430952" y="18288"/>
                </a:cubicBezTo>
                <a:cubicBezTo>
                  <a:pt x="6285673" y="-6116"/>
                  <a:pt x="6138840" y="34521"/>
                  <a:pt x="5915391" y="18288"/>
                </a:cubicBezTo>
                <a:cubicBezTo>
                  <a:pt x="5691942" y="2055"/>
                  <a:pt x="5459460" y="51666"/>
                  <a:pt x="5237020" y="18288"/>
                </a:cubicBezTo>
                <a:cubicBezTo>
                  <a:pt x="5014580" y="-15090"/>
                  <a:pt x="4747677" y="40449"/>
                  <a:pt x="4558650" y="18288"/>
                </a:cubicBezTo>
                <a:cubicBezTo>
                  <a:pt x="4369623" y="-3873"/>
                  <a:pt x="4146061" y="12568"/>
                  <a:pt x="3880279" y="18288"/>
                </a:cubicBezTo>
                <a:cubicBezTo>
                  <a:pt x="3614497" y="24008"/>
                  <a:pt x="3473808" y="-12908"/>
                  <a:pt x="3201909" y="18288"/>
                </a:cubicBezTo>
                <a:cubicBezTo>
                  <a:pt x="2930010" y="49484"/>
                  <a:pt x="2728175" y="-3430"/>
                  <a:pt x="2604943" y="18288"/>
                </a:cubicBezTo>
                <a:cubicBezTo>
                  <a:pt x="2481711" y="40006"/>
                  <a:pt x="2004334" y="26952"/>
                  <a:pt x="1845168" y="18288"/>
                </a:cubicBezTo>
                <a:cubicBezTo>
                  <a:pt x="1686003" y="9624"/>
                  <a:pt x="1375070" y="37580"/>
                  <a:pt x="1166797" y="18288"/>
                </a:cubicBezTo>
                <a:cubicBezTo>
                  <a:pt x="958524" y="-1004"/>
                  <a:pt x="342846" y="8880"/>
                  <a:pt x="0" y="18288"/>
                </a:cubicBezTo>
                <a:cubicBezTo>
                  <a:pt x="129" y="13298"/>
                  <a:pt x="-675" y="6857"/>
                  <a:pt x="0" y="0"/>
                </a:cubicBezTo>
                <a:close/>
              </a:path>
              <a:path w="8140446" h="18288" stroke="0" extrusionOk="0">
                <a:moveTo>
                  <a:pt x="0" y="0"/>
                </a:moveTo>
                <a:cubicBezTo>
                  <a:pt x="142435" y="-24533"/>
                  <a:pt x="380026" y="17447"/>
                  <a:pt x="596966" y="0"/>
                </a:cubicBezTo>
                <a:cubicBezTo>
                  <a:pt x="813906" y="-17447"/>
                  <a:pt x="830530" y="13462"/>
                  <a:pt x="1031123" y="0"/>
                </a:cubicBezTo>
                <a:cubicBezTo>
                  <a:pt x="1231716" y="-13462"/>
                  <a:pt x="1634038" y="0"/>
                  <a:pt x="1872303" y="0"/>
                </a:cubicBezTo>
                <a:cubicBezTo>
                  <a:pt x="2110568" y="0"/>
                  <a:pt x="2261934" y="-25727"/>
                  <a:pt x="2469269" y="0"/>
                </a:cubicBezTo>
                <a:cubicBezTo>
                  <a:pt x="2676604" y="25727"/>
                  <a:pt x="2790440" y="16284"/>
                  <a:pt x="3066235" y="0"/>
                </a:cubicBezTo>
                <a:cubicBezTo>
                  <a:pt x="3342030" y="-16284"/>
                  <a:pt x="3685603" y="41976"/>
                  <a:pt x="3907414" y="0"/>
                </a:cubicBezTo>
                <a:cubicBezTo>
                  <a:pt x="4129225" y="-41976"/>
                  <a:pt x="4177416" y="-7598"/>
                  <a:pt x="4422976" y="0"/>
                </a:cubicBezTo>
                <a:cubicBezTo>
                  <a:pt x="4668536" y="7598"/>
                  <a:pt x="5023499" y="-28058"/>
                  <a:pt x="5264155" y="0"/>
                </a:cubicBezTo>
                <a:cubicBezTo>
                  <a:pt x="5504811" y="28058"/>
                  <a:pt x="5703675" y="13288"/>
                  <a:pt x="6105335" y="0"/>
                </a:cubicBezTo>
                <a:cubicBezTo>
                  <a:pt x="6506995" y="-13288"/>
                  <a:pt x="6455516" y="-5124"/>
                  <a:pt x="6783705" y="0"/>
                </a:cubicBezTo>
                <a:cubicBezTo>
                  <a:pt x="7111894" y="5124"/>
                  <a:pt x="7512856" y="10604"/>
                  <a:pt x="8140446" y="0"/>
                </a:cubicBezTo>
                <a:cubicBezTo>
                  <a:pt x="8140458" y="8833"/>
                  <a:pt x="8140986" y="9830"/>
                  <a:pt x="8140446" y="18288"/>
                </a:cubicBezTo>
                <a:cubicBezTo>
                  <a:pt x="7959314" y="3345"/>
                  <a:pt x="7870113" y="10437"/>
                  <a:pt x="7706289" y="18288"/>
                </a:cubicBezTo>
                <a:cubicBezTo>
                  <a:pt x="7542465" y="26139"/>
                  <a:pt x="7157940" y="17482"/>
                  <a:pt x="6865109" y="18288"/>
                </a:cubicBezTo>
                <a:cubicBezTo>
                  <a:pt x="6572278" y="19094"/>
                  <a:pt x="6524256" y="38051"/>
                  <a:pt x="6349548" y="18288"/>
                </a:cubicBezTo>
                <a:cubicBezTo>
                  <a:pt x="6174840" y="-1475"/>
                  <a:pt x="5951624" y="174"/>
                  <a:pt x="5671177" y="18288"/>
                </a:cubicBezTo>
                <a:cubicBezTo>
                  <a:pt x="5390730" y="36402"/>
                  <a:pt x="5222992" y="60058"/>
                  <a:pt x="4829998" y="18288"/>
                </a:cubicBezTo>
                <a:cubicBezTo>
                  <a:pt x="4437004" y="-23482"/>
                  <a:pt x="4344181" y="39087"/>
                  <a:pt x="4151627" y="18288"/>
                </a:cubicBezTo>
                <a:cubicBezTo>
                  <a:pt x="3959073" y="-2511"/>
                  <a:pt x="3886970" y="32875"/>
                  <a:pt x="3717470" y="18288"/>
                </a:cubicBezTo>
                <a:cubicBezTo>
                  <a:pt x="3547970" y="3701"/>
                  <a:pt x="3451521" y="31872"/>
                  <a:pt x="3201909" y="18288"/>
                </a:cubicBezTo>
                <a:cubicBezTo>
                  <a:pt x="2952297" y="4704"/>
                  <a:pt x="2543413" y="6029"/>
                  <a:pt x="2360729" y="18288"/>
                </a:cubicBezTo>
                <a:cubicBezTo>
                  <a:pt x="2178045" y="30547"/>
                  <a:pt x="1906056" y="25847"/>
                  <a:pt x="1682359" y="18288"/>
                </a:cubicBezTo>
                <a:cubicBezTo>
                  <a:pt x="1458662" y="10730"/>
                  <a:pt x="1330405" y="8046"/>
                  <a:pt x="1166797" y="18288"/>
                </a:cubicBezTo>
                <a:cubicBezTo>
                  <a:pt x="1003189" y="28530"/>
                  <a:pt x="278098" y="19533"/>
                  <a:pt x="0" y="18288"/>
                </a:cubicBezTo>
                <a:cubicBezTo>
                  <a:pt x="74" y="14054"/>
                  <a:pt x="-46" y="699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64E84BE-5972-76FB-99A8-3DAF51491889}"/>
              </a:ext>
            </a:extLst>
          </p:cNvPr>
          <p:cNvSpPr>
            <a:spLocks noGrp="1"/>
          </p:cNvSpPr>
          <p:nvPr>
            <p:ph idx="1"/>
          </p:nvPr>
        </p:nvSpPr>
        <p:spPr>
          <a:xfrm>
            <a:off x="628650" y="1929384"/>
            <a:ext cx="7886700" cy="4251960"/>
          </a:xfrm>
        </p:spPr>
        <p:txBody>
          <a:bodyPr>
            <a:normAutofit/>
          </a:bodyPr>
          <a:lstStyle/>
          <a:p>
            <a:pPr lvl="0"/>
            <a:r>
              <a:rPr lang="en-US" sz="1900" b="1" i="0" dirty="0"/>
              <a:t>Starbucks</a:t>
            </a:r>
            <a:r>
              <a:rPr lang="en-US" sz="1900" b="0" i="0" dirty="0"/>
              <a:t>: Dominantly positive sentiment with strong associations of trust and luxury, indicating high customer loyalty. It also leads in website traffic, indicating successful conversion of social media activities to customer visits</a:t>
            </a:r>
            <a:endParaRPr lang="en-US" sz="1900" dirty="0"/>
          </a:p>
          <a:p>
            <a:endParaRPr lang="en-US" sz="1900" b="1" dirty="0"/>
          </a:p>
          <a:p>
            <a:r>
              <a:rPr lang="en-US" sz="1900" b="1" i="0" dirty="0"/>
              <a:t>Peet's Coffee</a:t>
            </a:r>
            <a:r>
              <a:rPr lang="en-US" sz="1900" b="0" i="0" dirty="0"/>
              <a:t>: Generally favorable but less pronounced than Starbucks. Lags behind in social media presence, suggesting room for significant growth </a:t>
            </a:r>
          </a:p>
          <a:p>
            <a:endParaRPr lang="en-US" sz="1900" dirty="0"/>
          </a:p>
          <a:p>
            <a:r>
              <a:rPr lang="en-US" sz="1900" b="1" i="0" dirty="0"/>
              <a:t>Dunkin' Donuts</a:t>
            </a:r>
            <a:r>
              <a:rPr lang="en-US" sz="1900" b="0" i="0" dirty="0"/>
              <a:t>: Shows more </a:t>
            </a:r>
            <a:r>
              <a:rPr lang="en-US" sz="1900" dirty="0"/>
              <a:t>b</a:t>
            </a:r>
            <a:r>
              <a:rPr lang="en-US" sz="1900" b="0" i="0" dirty="0"/>
              <a:t>alanced sentiment profile with a solid base of regular customers, showing potential for growth through targeted marketing and new product introductions.</a:t>
            </a:r>
            <a:endParaRPr lang="en-US" sz="1900" dirty="0"/>
          </a:p>
          <a:p>
            <a:endParaRPr lang="en-US" sz="1900" dirty="0"/>
          </a:p>
          <a:p>
            <a:endParaRPr lang="en-US" sz="1900" dirty="0"/>
          </a:p>
          <a:p>
            <a:endParaRPr lang="en-US" sz="1900" dirty="0"/>
          </a:p>
          <a:p>
            <a:endParaRPr lang="en-US" sz="1900" dirty="0"/>
          </a:p>
          <a:p>
            <a:pPr marL="0" indent="0">
              <a:buNone/>
            </a:pPr>
            <a:endParaRPr lang="en-US" sz="1900" b="0" i="0" dirty="0">
              <a:effectLst/>
              <a:highlight>
                <a:srgbClr val="FFFFFF"/>
              </a:highlight>
              <a:latin typeface="Söhne"/>
            </a:endParaRPr>
          </a:p>
        </p:txBody>
      </p:sp>
    </p:spTree>
    <p:extLst>
      <p:ext uri="{BB962C8B-B14F-4D97-AF65-F5344CB8AC3E}">
        <p14:creationId xmlns:p14="http://schemas.microsoft.com/office/powerpoint/2010/main" val="1004665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169</TotalTime>
  <Words>1998</Words>
  <Application>Microsoft Office PowerPoint</Application>
  <PresentationFormat>On-screen Show (4:3)</PresentationFormat>
  <Paragraphs>162</Paragraphs>
  <Slides>21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ADLaM Display</vt:lpstr>
      <vt:lpstr>Aptos</vt:lpstr>
      <vt:lpstr>Arial</vt:lpstr>
      <vt:lpstr>Calibri</vt:lpstr>
      <vt:lpstr>Calibri Light</vt:lpstr>
      <vt:lpstr>Söhne</vt:lpstr>
      <vt:lpstr>Times New Roman</vt:lpstr>
      <vt:lpstr>Office Theme</vt:lpstr>
      <vt:lpstr>Starbucks - Web and Social Analysis  MSBA 324 &amp; MKT 324  Final Project </vt:lpstr>
      <vt:lpstr>Table of Contents</vt:lpstr>
      <vt:lpstr>Introduction to Starbucks</vt:lpstr>
      <vt:lpstr>Problem Statement</vt:lpstr>
      <vt:lpstr>PowerPoint Presentation</vt:lpstr>
      <vt:lpstr>PowerPoint Presentation</vt:lpstr>
      <vt:lpstr>Sentiment Analysis</vt:lpstr>
      <vt:lpstr>Sentiment comparison</vt:lpstr>
      <vt:lpstr>Sentiment Analysis Results</vt:lpstr>
      <vt:lpstr>Comparative Insights and Recommendations</vt:lpstr>
      <vt:lpstr>Key Sentiment Insights </vt:lpstr>
      <vt:lpstr>Common Words in Sentiment Analysis </vt:lpstr>
      <vt:lpstr>Social Media Handling and Traffic Data</vt:lpstr>
      <vt:lpstr>Strategy Recommendations</vt:lpstr>
      <vt:lpstr>Traffic and Engagement Data</vt:lpstr>
      <vt:lpstr>Related Search Trends in the USA</vt:lpstr>
      <vt:lpstr>Conclusion</vt:lpstr>
      <vt:lpstr>Recommendations</vt:lpstr>
      <vt:lpstr>References</vt:lpstr>
      <vt:lpstr>PowerPoint Presentation</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Starbucks - Web and Social Analysis</dc:title>
  <dc:subject/>
  <dc:creator>Puneeth Kumar Gowda C</dc:creator>
  <cp:keywords/>
  <dc:description>generated using python-pptx</dc:description>
  <cp:lastModifiedBy>Nishchal Krishnappa</cp:lastModifiedBy>
  <cp:revision>9</cp:revision>
  <dcterms:created xsi:type="dcterms:W3CDTF">2013-01-27T09:14:16Z</dcterms:created>
  <dcterms:modified xsi:type="dcterms:W3CDTF">2024-04-27T07:10:16Z</dcterms:modified>
  <cp:category/>
</cp:coreProperties>
</file>